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8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4" r:id="rId35"/>
    <p:sldId id="333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  <p:sldId id="324" r:id="rId45"/>
    <p:sldId id="323" r:id="rId46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85504" autoAdjust="0"/>
  </p:normalViewPr>
  <p:slideViewPr>
    <p:cSldViewPr>
      <p:cViewPr varScale="1">
        <p:scale>
          <a:sx n="116" d="100"/>
          <a:sy n="116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63BDC4-CB3A-4DA2-91B2-B27D216A13C7}" type="datetimeFigureOut">
              <a:rPr kumimoji="1" lang="ja-JP" altLang="en-US" smtClean="0"/>
              <a:pPr/>
              <a:t>2026/6/10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E02C4-17DD-4493-9C73-7975CEC08E9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315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This</a:t>
            </a:r>
            <a:r>
              <a:rPr kumimoji="1" lang="en-US" altLang="ja-JP" baseline="0" dirty="0"/>
              <a:t> movie will introduce basic operation of HESS DB, a new database of repeated dose toxicity study, ADME and toxicity mechanism of industrial chemicals.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Window of summary of toxicity test</a:t>
            </a:r>
            <a:r>
              <a:rPr kumimoji="1" lang="en-US" altLang="ja-JP" baseline="0" dirty="0"/>
              <a:t> result</a:t>
            </a:r>
            <a:r>
              <a:rPr kumimoji="1" lang="en-US" altLang="ja-JP" dirty="0"/>
              <a:t> of CAS no. 95-50-1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(28-day study).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Select “Test method” tab to refer test</a:t>
            </a:r>
            <a:r>
              <a:rPr kumimoji="1" lang="en-US" altLang="ja-JP" baseline="0" dirty="0"/>
              <a:t> conditions of the study.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Select “Measured</a:t>
            </a:r>
            <a:r>
              <a:rPr kumimoji="1" lang="en-US" altLang="ja-JP" baseline="0" dirty="0"/>
              <a:t> data</a:t>
            </a:r>
            <a:r>
              <a:rPr kumimoji="1" lang="en-US" altLang="ja-JP" dirty="0"/>
              <a:t>” tab to look at the</a:t>
            </a:r>
            <a:r>
              <a:rPr kumimoji="1" lang="en-US" altLang="ja-JP" baseline="0" dirty="0"/>
              <a:t> measured data.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Select “</a:t>
            </a:r>
            <a:r>
              <a:rPr kumimoji="1" lang="en-US" altLang="ja-JP" baseline="0" dirty="0" err="1"/>
              <a:t>Hematology_Male</a:t>
            </a:r>
            <a:r>
              <a:rPr kumimoji="1" lang="en-US" altLang="ja-JP" baseline="0" dirty="0"/>
              <a:t>” in “Test item” to look at the corresponding data of male rats.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Select “Blood </a:t>
            </a:r>
            <a:r>
              <a:rPr kumimoji="1" lang="en-US" altLang="ja-JP" baseline="0" dirty="0" err="1"/>
              <a:t>Chemistry_Male</a:t>
            </a:r>
            <a:r>
              <a:rPr kumimoji="1" lang="en-US" altLang="ja-JP" baseline="0" dirty="0"/>
              <a:t>” in “Test item” to look at the corresponding data of male rats.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Select “</a:t>
            </a:r>
            <a:r>
              <a:rPr kumimoji="1" lang="en-US" altLang="ja-JP" baseline="0" dirty="0" err="1"/>
              <a:t>Absolute_Male</a:t>
            </a:r>
            <a:r>
              <a:rPr kumimoji="1" lang="en-US" altLang="ja-JP" baseline="0" dirty="0"/>
              <a:t>” in “Test item” to look at the data of absolute organ weight for male rats.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Select “Necropsy(Survival)_Male” in “Test item” to look at the corresponding data for male rats (survived rats only).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Select “</a:t>
            </a:r>
            <a:r>
              <a:rPr kumimoji="1" lang="en-US" altLang="ja-JP" baseline="0" dirty="0" err="1"/>
              <a:t>Histo</a:t>
            </a:r>
            <a:r>
              <a:rPr kumimoji="1" lang="en-US" altLang="ja-JP" baseline="0" dirty="0"/>
              <a:t>(Survival)_Male” in “Test item” to look at the histopathology data for male rats (survived rats only).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You can refer the test result of another</a:t>
            </a:r>
            <a:r>
              <a:rPr kumimoji="1" lang="en-US" altLang="ja-JP" baseline="0" dirty="0"/>
              <a:t> study (91-day) for this chemical. Click “350&lt;91&gt;” in Study Link.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“Clear” to clear search conditions.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DD86-6732-4123-8DA4-BC273200843A}" type="slidenum">
              <a:rPr lang="en-US" altLang="ja-JP" smtClean="0"/>
              <a:pPr/>
              <a:t>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Input “*</a:t>
            </a:r>
            <a:r>
              <a:rPr kumimoji="1" lang="en-US" altLang="ja-JP" dirty="0" err="1"/>
              <a:t>chlorobenzene</a:t>
            </a:r>
            <a:r>
              <a:rPr kumimoji="1" lang="en-US" altLang="ja-JP" dirty="0"/>
              <a:t>” </a:t>
            </a:r>
            <a:r>
              <a:rPr kumimoji="1" lang="en-US" altLang="ja-JP" baseline="0" dirty="0"/>
              <a:t>and click “Add”. Search conditions are displayed on the right panel. Then, click “Search”.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Twenty chemicals were hit as a result of search. All the substances</a:t>
            </a:r>
            <a:r>
              <a:rPr kumimoji="1" lang="en-US" altLang="ja-JP" dirty="0"/>
              <a:t> can be seen by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scrolling</a:t>
            </a:r>
            <a:r>
              <a:rPr kumimoji="1" lang="en-US" altLang="ja-JP" baseline="0" dirty="0"/>
              <a:t> down</a:t>
            </a:r>
            <a:r>
              <a:rPr kumimoji="1" lang="en-US" altLang="ja-JP" dirty="0"/>
              <a:t>. 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Make mol file of aniline using chemical drawing software and save it. Then click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”</a:t>
            </a:r>
            <a:r>
              <a:rPr kumimoji="1" lang="en-US" altLang="ja-JP" dirty="0">
                <a:latin typeface="Times New Roman"/>
                <a:cs typeface="Times New Roman"/>
              </a:rPr>
              <a:t>...</a:t>
            </a:r>
            <a:r>
              <a:rPr kumimoji="1" lang="en-US" altLang="ja-JP" dirty="0"/>
              <a:t>” and select aniline mol file. Finally click “Add” and “Search”.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/>
              <a:t>122</a:t>
            </a:r>
            <a:r>
              <a:rPr kumimoji="1" lang="en-US" altLang="ja-JP" baseline="0"/>
              <a:t> </a:t>
            </a:r>
            <a:r>
              <a:rPr kumimoji="1" lang="en-US" altLang="ja-JP" baseline="0" dirty="0"/>
              <a:t>chemicals were hit as a result of search. All the substances</a:t>
            </a:r>
            <a:r>
              <a:rPr kumimoji="1" lang="en-US" altLang="ja-JP" dirty="0"/>
              <a:t> can be seen by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scrolling</a:t>
            </a:r>
            <a:r>
              <a:rPr kumimoji="1" lang="en-US" altLang="ja-JP" baseline="0" dirty="0"/>
              <a:t> down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On “Histopathology” tab, select “Reproductive</a:t>
            </a:r>
            <a:r>
              <a:rPr kumimoji="1" lang="en-US" altLang="ja-JP" baseline="0" dirty="0"/>
              <a:t> system-Testis-atrophy</a:t>
            </a:r>
            <a:r>
              <a:rPr kumimoji="1" lang="en-US" altLang="ja-JP" dirty="0"/>
              <a:t>” and check “</a:t>
            </a:r>
            <a:r>
              <a:rPr kumimoji="1" lang="en-US" altLang="ja-JP" dirty="0" err="1"/>
              <a:t>signif</a:t>
            </a:r>
            <a:r>
              <a:rPr kumimoji="1" lang="en-US" altLang="ja-JP" dirty="0"/>
              <a:t>”. Finally click “Add” and “Search”.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Fourteen</a:t>
            </a:r>
            <a:r>
              <a:rPr kumimoji="1" lang="en-US" altLang="ja-JP" baseline="0" dirty="0"/>
              <a:t> substances were hit as a result of search. All the substances</a:t>
            </a:r>
            <a:r>
              <a:rPr kumimoji="1" lang="en-US" altLang="ja-JP" dirty="0"/>
              <a:t> can be seen by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scrolling</a:t>
            </a:r>
            <a:r>
              <a:rPr kumimoji="1" lang="en-US" altLang="ja-JP" baseline="0" dirty="0"/>
              <a:t> down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On “Measured Data” tab, select “Hematology” in “Test item”.</a:t>
            </a:r>
            <a:r>
              <a:rPr kumimoji="1" lang="en-US" altLang="ja-JP" baseline="0" dirty="0"/>
              <a:t> Then select “RBC” in “Search Keyword” and check “</a:t>
            </a:r>
            <a:r>
              <a:rPr kumimoji="1" lang="en-US" altLang="ja-JP" baseline="0" dirty="0" err="1"/>
              <a:t>Signif</a:t>
            </a:r>
            <a:r>
              <a:rPr kumimoji="1" lang="en-US" altLang="ja-JP" baseline="0" dirty="0"/>
              <a:t>” and choose “down”. Finally push “Add” and ”Search”. Repeat the procedure for “HCT” and ”HGB”.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108</a:t>
            </a:r>
            <a:r>
              <a:rPr kumimoji="1" lang="en-US" altLang="ja-JP" baseline="0" dirty="0"/>
              <a:t> substances were hit as a result of search. All the substances</a:t>
            </a:r>
            <a:r>
              <a:rPr kumimoji="1" lang="en-US" altLang="ja-JP" dirty="0"/>
              <a:t> can be seen by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scrolling</a:t>
            </a:r>
            <a:r>
              <a:rPr kumimoji="1" lang="en-US" altLang="ja-JP" baseline="0" dirty="0"/>
              <a:t> down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Select chemicals and go to “Add to </a:t>
            </a:r>
            <a:r>
              <a:rPr kumimoji="1" lang="en-US" altLang="ja-JP" dirty="0" err="1"/>
              <a:t>Study_View</a:t>
            </a:r>
            <a:r>
              <a:rPr kumimoji="1" lang="en-US" altLang="ja-JP" dirty="0"/>
              <a:t>”.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“Search” to display all the substance</a:t>
            </a:r>
            <a:r>
              <a:rPr kumimoji="1" lang="en-US" altLang="ja-JP" baseline="0" dirty="0"/>
              <a:t>s in HESS DB.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The toxicity profiles of selected chemicals are</a:t>
            </a:r>
            <a:r>
              <a:rPr kumimoji="1" lang="en-US" altLang="ja-JP" baseline="0" dirty="0"/>
              <a:t> displayed. Click “Measured Data View” to select parameters for analysis.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Check “RBC”,”HCT” and “HGB” and click “Data View”.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“Actual” means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measure data. “Ratio”</a:t>
            </a:r>
            <a:r>
              <a:rPr kumimoji="1" lang="en-US" altLang="ja-JP" baseline="0" dirty="0"/>
              <a:t> does</a:t>
            </a:r>
            <a:r>
              <a:rPr kumimoji="1" lang="en-US" altLang="ja-JP" dirty="0"/>
              <a:t> relative value against control.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a figure in </a:t>
            </a:r>
            <a:r>
              <a:rPr kumimoji="1" lang="en-US" altLang="ja-JP" dirty="0" err="1"/>
              <a:t>Adme</a:t>
            </a:r>
            <a:r>
              <a:rPr kumimoji="1" lang="en-US" altLang="ja-JP" dirty="0"/>
              <a:t> Link ID to look at an ADME reference of the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target chemical.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Check a box of</a:t>
            </a:r>
            <a:r>
              <a:rPr kumimoji="1" lang="en-US" altLang="ja-JP" baseline="0" dirty="0"/>
              <a:t> reference and click “Add to </a:t>
            </a:r>
            <a:r>
              <a:rPr kumimoji="1" lang="en-US" altLang="ja-JP" baseline="0" dirty="0" err="1"/>
              <a:t>Adme_View</a:t>
            </a:r>
            <a:r>
              <a:rPr kumimoji="1" lang="en-US" altLang="ja-JP" baseline="0" dirty="0"/>
              <a:t>” to look at summary information of the reference(s). 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39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Summary information of the reference. Data items can be selected using “Format set” function.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a figure in Mechanism Link ID to look at references of toxicity mechanism of the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target chemical.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“Summary of mechanistic information” to refer an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overview of the toxic</a:t>
            </a:r>
            <a:r>
              <a:rPr kumimoji="1" lang="en-US" altLang="ja-JP" baseline="0" dirty="0"/>
              <a:t> pathway. 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Summary</a:t>
            </a:r>
            <a:r>
              <a:rPr kumimoji="1" lang="en-US" altLang="ja-JP" baseline="0" dirty="0"/>
              <a:t> of </a:t>
            </a:r>
            <a:r>
              <a:rPr kumimoji="1" lang="en-US" altLang="ja-JP" dirty="0"/>
              <a:t>toxicity pathway. 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HESS DB shows the substance list.</a:t>
            </a:r>
            <a:r>
              <a:rPr kumimoji="1" lang="en-US" altLang="ja-JP" baseline="0" dirty="0"/>
              <a:t> All the substances</a:t>
            </a:r>
            <a:r>
              <a:rPr kumimoji="1" lang="en-US" altLang="ja-JP" dirty="0"/>
              <a:t> can be seen by</a:t>
            </a:r>
            <a:r>
              <a:rPr kumimoji="1" lang="en-US" altLang="ja-JP" baseline="0" dirty="0"/>
              <a:t> </a:t>
            </a:r>
            <a:r>
              <a:rPr kumimoji="1" lang="en-US" altLang="ja-JP" dirty="0"/>
              <a:t>scrolling</a:t>
            </a:r>
            <a:r>
              <a:rPr kumimoji="1" lang="en-US" altLang="ja-JP" baseline="0" dirty="0"/>
              <a:t> down</a:t>
            </a:r>
            <a:r>
              <a:rPr kumimoji="1" lang="en-US" altLang="ja-JP" dirty="0"/>
              <a:t>. 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Check a box of</a:t>
            </a:r>
            <a:r>
              <a:rPr kumimoji="1" lang="en-US" altLang="ja-JP" baseline="0" dirty="0"/>
              <a:t> reference and click “Add to </a:t>
            </a:r>
            <a:r>
              <a:rPr kumimoji="1" lang="en-US" altLang="ja-JP" baseline="0" dirty="0" err="1"/>
              <a:t>Mechanism_View</a:t>
            </a:r>
            <a:r>
              <a:rPr kumimoji="1" lang="en-US" altLang="ja-JP" baseline="0" dirty="0"/>
              <a:t>” to look at summary of the reference.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aseline="0" dirty="0"/>
              <a:t>Summary information of the reference. Data items can be selected using “Format set” function.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45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Input CAS number with hyphen</a:t>
            </a:r>
            <a:r>
              <a:rPr kumimoji="1" lang="en-US" altLang="ja-JP" baseline="0" dirty="0"/>
              <a:t> (e.g. 95-50-1) and click “Add”. Search conditions are displayed on the right panel. Then, click “Search”.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Result window. Click figure in “</a:t>
            </a:r>
            <a:r>
              <a:rPr kumimoji="1" lang="en-US" altLang="ja-JP" dirty="0" err="1"/>
              <a:t>Chem_No</a:t>
            </a:r>
            <a:r>
              <a:rPr kumimoji="1" lang="en-US" altLang="ja-JP" dirty="0"/>
              <a:t>.” to show test substance information. 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Test substance information is displayed.</a:t>
            </a:r>
            <a:r>
              <a:rPr kumimoji="1" lang="en-US" altLang="ja-JP" baseline="0" dirty="0"/>
              <a:t> Close the window to return to result window.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figures</a:t>
            </a:r>
            <a:r>
              <a:rPr kumimoji="1" lang="en-US" altLang="ja-JP" baseline="0" dirty="0"/>
              <a:t> in “</a:t>
            </a:r>
            <a:r>
              <a:rPr kumimoji="1" lang="en-US" altLang="ja-JP" baseline="0" dirty="0" err="1"/>
              <a:t>Study_link</a:t>
            </a:r>
            <a:r>
              <a:rPr kumimoji="1" lang="en-US" altLang="ja-JP" baseline="0" dirty="0"/>
              <a:t>” to look toxicity test results. The result window indicates there are two studies for this chemical (28-day and 91-day).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E02C4-17DD-4493-9C73-7975CEC08E95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 dpi="0" rotWithShape="1">
          <a:blip r:embed="rId2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6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5" name="図 4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6" name="図 5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grpSp>
        <p:nvGrpSpPr>
          <p:cNvPr id="7" name="グループ化 9"/>
          <p:cNvGrpSpPr>
            <a:grpSpLocks/>
          </p:cNvGrpSpPr>
          <p:nvPr userDrawn="1"/>
        </p:nvGrpSpPr>
        <p:grpSpPr bwMode="auto">
          <a:xfrm>
            <a:off x="323850" y="333375"/>
            <a:ext cx="1223963" cy="503238"/>
            <a:chOff x="323528" y="332772"/>
            <a:chExt cx="1224136" cy="503940"/>
          </a:xfrm>
        </p:grpSpPr>
        <p:pic>
          <p:nvPicPr>
            <p:cNvPr id="8" name="図 7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9" name="図 8" descr="Ａ2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23528" y="332772"/>
              <a:ext cx="1224136" cy="503940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1224136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  <a:endParaRPr lang="ja-JP" altLang="en-US" dirty="0"/>
          </a:p>
        </p:txBody>
      </p:sp>
      <p:sp>
        <p:nvSpPr>
          <p:cNvPr id="10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F9136-EF09-48B7-90CD-AFEF123D491C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11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2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C9D1-8645-4A57-89B3-8E4919FB68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198D9-A9B8-41DB-8E9F-77F31FF2599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2E99C-AEF4-4B9A-A117-1B9892E94E7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2D5B8-BD47-4AF2-8842-35F43A6DCD0C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A78F5-C162-448E-AB7B-DF3893FE60D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517E-9A36-42CC-802E-7666146C14FB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088ED-379F-41BE-B9B6-8411EFFF791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419F3-73F0-43EA-81E7-4E61BE58A73F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536D4-BC7E-40EF-9E3C-60AA2D91BF2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D8A5A-2319-4935-8C63-3B35E7A442DD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A2D84-32F5-4AFF-95A8-490C3287F42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6362C-24FC-48CD-BF56-0418C42C9D82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6939-F6A6-451F-8E64-9E32033B513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70257-6E1E-4D9C-BB79-6D1C226C329C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FBFA9-30D2-4014-8C40-2DEBF55E43D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2530C-61FA-47BE-AECB-0C2F549B6B8E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0EBDE-AAF3-4A91-AD00-2DB6598765E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A671E-5145-4945-9382-A38E6F7C89F0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5807C-E24D-4229-9403-B4E32E2B528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F73C3-A30F-44B3-A927-284C59EB601B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93DAF-64C1-4D1F-A927-768361BAA89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6DB2B3-F170-437D-9741-7AF798104936}" type="datetime1">
              <a:rPr lang="ja-JP" altLang="en-US" smtClean="0"/>
              <a:pPr>
                <a:defRPr/>
              </a:pPr>
              <a:t>2026/6/10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48464" y="6492875"/>
            <a:ext cx="39553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03035A59-12CB-4F37-9001-3D1AD5F8AB1F}" type="slidenum">
              <a:rPr lang="ja-JP" altLang="en-US" smtClean="0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ctrTitle"/>
          </p:nvPr>
        </p:nvSpPr>
        <p:spPr>
          <a:xfrm>
            <a:off x="613792" y="1413198"/>
            <a:ext cx="8134672" cy="1223962"/>
          </a:xfrm>
        </p:spPr>
        <p:txBody>
          <a:bodyPr/>
          <a:lstStyle/>
          <a:p>
            <a:r>
              <a:rPr lang="en-US" altLang="ja-JP" sz="48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Basic Operation of HESS DB</a:t>
            </a:r>
            <a:endParaRPr lang="ja-JP" altLang="en-US" sz="48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19672" y="2853184"/>
            <a:ext cx="7712768" cy="115188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ja-JP" sz="28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rPr>
              <a:t>A New </a:t>
            </a:r>
            <a:r>
              <a:rPr lang="en-US" altLang="ja-JP" sz="2800" dirty="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rPr>
              <a:t>Database of Repeated Dose Toxicity Study, ADME and Toxicity Mechanism of Industrial Chemicals </a:t>
            </a:r>
            <a:endParaRPr lang="ja-JP" altLang="en-US" sz="2800" dirty="0">
              <a:solidFill>
                <a:srgbClr val="0000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 bwMode="auto">
          <a:xfrm>
            <a:off x="323528" y="5013176"/>
            <a:ext cx="864096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Chemical Management Center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ja-JP" sz="2800" dirty="0">
                <a:latin typeface="Arial" pitchFamily="34" charset="0"/>
                <a:ea typeface="+mj-ea"/>
                <a:cs typeface="Arial" pitchFamily="34" charset="0"/>
              </a:rPr>
              <a:t>National Institute of Technology and Evaluation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en-US" altLang="ja-JP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Japan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88640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defRPr/>
            </a:pPr>
            <a:fld id="{71E3C9D1-8645-4A57-89B3-8E4919FB68E9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347864" y="4437112"/>
            <a:ext cx="2462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i="1" dirty="0"/>
              <a:t>September 2013</a:t>
            </a:r>
            <a:endParaRPr kumimoji="1" lang="ja-JP" altLang="en-US" sz="24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96753"/>
            <a:ext cx="8946667" cy="530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Summary</a:t>
            </a: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toxicity test result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79512" y="1916832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 conditions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3" y="1124744"/>
            <a:ext cx="8905319" cy="532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547664" y="1484785"/>
            <a:ext cx="7200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Measured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24744"/>
            <a:ext cx="890531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195736" y="1484784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Hematology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24744"/>
            <a:ext cx="8928992" cy="53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763688" y="1916832"/>
            <a:ext cx="108012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Blood chemistry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24744"/>
            <a:ext cx="8928992" cy="53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763688" y="1959919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564704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Absolute organ weight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008" y="1124744"/>
            <a:ext cx="8928992" cy="534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871192" y="1957315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16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Necropsy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24744"/>
            <a:ext cx="890531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763688" y="1916832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17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Histopathology data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8856984" cy="529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835696" y="1959919"/>
            <a:ext cx="122413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another test result (if available) 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1"/>
            <a:ext cx="8784976" cy="520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51520" y="2132856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19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Clear search conditions 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965" y="1268760"/>
            <a:ext cx="7172070" cy="536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5508104" y="587727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sp>
        <p:nvSpPr>
          <p:cNvPr id="35" name="タイトル 3"/>
          <p:cNvSpPr txBox="1"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all the substances in HESS DB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0980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20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with chemical name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[Search substances with name of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▪▪▪</a:t>
            </a:r>
            <a:r>
              <a:rPr kumimoji="1" lang="en-US" altLang="ja-JP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chlorobenzene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21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with part of chemical name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72808" cy="543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195736" y="3573016"/>
            <a:ext cx="100811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187624" y="5949280"/>
            <a:ext cx="100811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164288" y="1628800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518" y="1268759"/>
            <a:ext cx="7200000" cy="53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22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115616" y="227687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5580112" y="2780928"/>
            <a:ext cx="0" cy="3312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  <p:sp>
        <p:nvSpPr>
          <p:cNvPr id="4" name="タイトル 2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with common sub-structure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サブタイトル 3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[Search substances with aniline sub-structure]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24</a:t>
            </a:fld>
            <a:endParaRPr lang="ja-JP" alt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with sub-structure 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427984" y="4293096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259632" y="5877272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092280" y="1556792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820" y="1281716"/>
            <a:ext cx="7028572" cy="525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25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直線矢印コネクタ 5"/>
          <p:cNvCxnSpPr/>
          <p:nvPr/>
        </p:nvCxnSpPr>
        <p:spPr>
          <a:xfrm>
            <a:off x="5508104" y="2630132"/>
            <a:ext cx="0" cy="3312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1187624" y="227009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26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with similar histopathological findings</a:t>
            </a:r>
            <a:br>
              <a:rPr kumimoji="1" lang="ja-JP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[Search substances significantly causing testicular atrophy]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27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Set a search condition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691680" y="2215606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331640" y="4519862"/>
            <a:ext cx="151216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195736" y="5383958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1259632" y="5816006"/>
            <a:ext cx="86409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7092280" y="1495526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3131840" y="3956863"/>
            <a:ext cx="6012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Signif</a:t>
            </a:r>
            <a:r>
              <a:rPr lang="en-US" altLang="ja-JP" dirty="0">
                <a:solidFill>
                  <a:srgbClr val="FF0000"/>
                </a:solidFill>
              </a:rPr>
              <a:t> (statistically difference marked in test report)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F1 (flag of toxic sign defined in HESS project</a:t>
            </a:r>
            <a:r>
              <a:rPr lang="ja-JP" altLang="en-US" dirty="0">
                <a:solidFill>
                  <a:srgbClr val="FF0000"/>
                </a:solidFill>
              </a:rPr>
              <a:t>）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rgbClr val="FF0000"/>
                </a:solidFill>
              </a:rPr>
              <a:t>F3 (flag of toxic sign defined by Japanese national  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     committee of chemical substances</a:t>
            </a:r>
            <a:r>
              <a:rPr lang="ja-JP" altLang="en-US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28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032" y="1268760"/>
            <a:ext cx="7153936" cy="5349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115616" y="227687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5580112" y="2780928"/>
            <a:ext cx="0" cy="3312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29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substances based on parameter changes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コンテンツ プレースホルダ 3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[Search substances causing statistically decrease in RBC, HCT and HGB]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all the substances (Search window)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84762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7092280" y="1628800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30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Set search conditions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051720" y="3501008"/>
            <a:ext cx="187220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2051720" y="3789040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2051720" y="2636912"/>
            <a:ext cx="187220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31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115616" y="227687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5580112" y="2780928"/>
            <a:ext cx="0" cy="3312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Comparison of measured data between chemicals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[Comparison of RBC, HCT and HGB data for N-</a:t>
            </a:r>
            <a:r>
              <a:rPr kumimoji="1" lang="en-US" altLang="ja-JP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Methylaniline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N-</a:t>
            </a:r>
            <a:r>
              <a:rPr kumimoji="1" lang="en-US" altLang="ja-JP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Ethylaniline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33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Select chemicals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5004048" y="2204864"/>
            <a:ext cx="144016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187624" y="4077072"/>
            <a:ext cx="14401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1187624" y="5013176"/>
            <a:ext cx="14401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34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19776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the toxicity profiles of selected chemicals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50326"/>
            <a:ext cx="5832648" cy="560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4499992" y="1484784"/>
            <a:ext cx="136815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35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Select parameters for comparison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780" y="1268760"/>
            <a:ext cx="8714205" cy="516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51520" y="1484784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467544" y="227687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36</a:t>
            </a:fld>
            <a:endParaRPr lang="ja-JP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093374" cy="279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31321"/>
            <a:ext cx="9093374" cy="279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251520" y="179348"/>
            <a:ext cx="229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Actual: measured data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51520" y="3419708"/>
            <a:ext cx="347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Ratio: relative value against control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1187624" y="764704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1187624" y="4077072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  <p:sp>
        <p:nvSpPr>
          <p:cNvPr id="4" name="タイトル 2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Reference information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サブタイトル 3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[ADME and toxicity mechanism information]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38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See ADME information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776" y="1181390"/>
            <a:ext cx="7146448" cy="534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4499992" y="4869160"/>
            <a:ext cx="43204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39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ADME reference(s) of target chemical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800225"/>
            <a:ext cx="85725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395536" y="3284984"/>
            <a:ext cx="28803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5076056" y="2276872"/>
            <a:ext cx="158417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98" y="1268754"/>
            <a:ext cx="7200000" cy="53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  <p:sp>
        <p:nvSpPr>
          <p:cNvPr id="4" name="タイトル 3"/>
          <p:cNvSpPr txBox="1">
            <a:spLocks/>
          </p:cNvSpPr>
          <p:nvPr/>
        </p:nvSpPr>
        <p:spPr>
          <a:xfrm>
            <a:off x="0" y="274638"/>
            <a:ext cx="9144000" cy="1143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all the substances (Result window)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115616" y="2276872"/>
            <a:ext cx="79208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5364088" y="2780928"/>
            <a:ext cx="0" cy="3312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40</a:t>
            </a:fld>
            <a:endParaRPr lang="ja-JP" alt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0761" y="764704"/>
            <a:ext cx="6862480" cy="563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41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See toxicity mechanism information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776" y="1181390"/>
            <a:ext cx="7146448" cy="534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5004048" y="4869160"/>
            <a:ext cx="43204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42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reference of toxicity mechanism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96752"/>
            <a:ext cx="7200800" cy="522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3347864" y="2348880"/>
            <a:ext cx="252028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Summary of toxicity pathway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42762"/>
            <a:ext cx="6841906" cy="510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44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Display of mechanism-related reference(s) of target chemical</a:t>
            </a:r>
            <a:endParaRPr kumimoji="1" lang="ja-JP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440" y="1394854"/>
            <a:ext cx="7071120" cy="5130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6444208" y="3068960"/>
            <a:ext cx="15841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979712" y="4869160"/>
            <a:ext cx="28803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45</a:t>
            </a:fld>
            <a:endParaRPr lang="ja-JP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673" y="404664"/>
            <a:ext cx="6372654" cy="612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a substance with CAS no. &amp; display of toxicity test report data 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サブタイトル 2"/>
          <p:cNvSpPr txBox="1">
            <a:spLocks/>
          </p:cNvSpPr>
          <p:nvPr/>
        </p:nvSpPr>
        <p:spPr>
          <a:xfrm>
            <a:off x="755576" y="3886200"/>
            <a:ext cx="7632848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[Search a substance with CAS no. 95-50-1]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Search a chemical with CAS no.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2195736" y="3284984"/>
            <a:ext cx="9361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259632" y="5949280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092280" y="1628800"/>
            <a:ext cx="93610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508104" y="2348880"/>
            <a:ext cx="244827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1331640" y="3068960"/>
            <a:ext cx="360040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 substance information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1268760"/>
            <a:ext cx="8763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FBFA9-30D2-4014-8C40-2DEBF55E43DE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 window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200800" cy="538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正方形/長方形 5"/>
          <p:cNvSpPr/>
          <p:nvPr/>
        </p:nvSpPr>
        <p:spPr>
          <a:xfrm>
            <a:off x="3707904" y="2996952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34637" y="0"/>
            <a:ext cx="2130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/>
              <a:t>Basic operation of HESS DB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化学Ａ-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0C413AAF38AE242B748FD1AFBC07E82" ma:contentTypeVersion="16" ma:contentTypeDescription="新しいドキュメントを作成します。" ma:contentTypeScope="" ma:versionID="3bf49458b6efaa5582b45a9b9337e229">
  <xsd:schema xmlns:xsd="http://www.w3.org/2001/XMLSchema" xmlns:xs="http://www.w3.org/2001/XMLSchema" xmlns:p="http://schemas.microsoft.com/office/2006/metadata/properties" xmlns:ns2="55d2ebed-7b65-4ff1-801b-ff3b5b227f23" xmlns:ns3="53a0d16e-61ea-4b12-9050-db7af314fa17" targetNamespace="http://schemas.microsoft.com/office/2006/metadata/properties" ma:root="true" ma:fieldsID="c019500c82b50b1dc1d3af441fbce081" ns2:_="" ns3:_="">
    <xsd:import namespace="55d2ebed-7b65-4ff1-801b-ff3b5b227f23"/>
    <xsd:import namespace="53a0d16e-61ea-4b12-9050-db7af314fa1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2ebed-7b65-4ff1-801b-ff3b5b227f2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504cc307-e267-42a8-b36a-5055329ecffa}" ma:internalName="TaxCatchAll" ma:showField="CatchAllData" ma:web="55d2ebed-7b65-4ff1-801b-ff3b5b227f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a0d16e-61ea-4b12-9050-db7af314fa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b78e8fe5-8736-4d74-8610-28b7c89aeb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3a0d16e-61ea-4b12-9050-db7af314fa17">
      <Terms xmlns="http://schemas.microsoft.com/office/infopath/2007/PartnerControls"/>
    </lcf76f155ced4ddcb4097134ff3c332f>
    <TaxCatchAll xmlns="55d2ebed-7b65-4ff1-801b-ff3b5b227f23" xsi:nil="true"/>
  </documentManagement>
</p:properties>
</file>

<file path=customXml/itemProps1.xml><?xml version="1.0" encoding="utf-8"?>
<ds:datastoreItem xmlns:ds="http://schemas.openxmlformats.org/officeDocument/2006/customXml" ds:itemID="{9317B65E-D328-4F13-BAA0-0EB48B4945E0}"/>
</file>

<file path=customXml/itemProps2.xml><?xml version="1.0" encoding="utf-8"?>
<ds:datastoreItem xmlns:ds="http://schemas.openxmlformats.org/officeDocument/2006/customXml" ds:itemID="{430D7317-5647-45AD-A51E-A927AEC2B930}"/>
</file>

<file path=customXml/itemProps3.xml><?xml version="1.0" encoding="utf-8"?>
<ds:datastoreItem xmlns:ds="http://schemas.openxmlformats.org/officeDocument/2006/customXml" ds:itemID="{37683514-CC43-4229-B25F-0C6AAABB1551}"/>
</file>

<file path=docMetadata/LabelInfo.xml><?xml version="1.0" encoding="utf-8"?>
<clbl:labelList xmlns:clbl="http://schemas.microsoft.com/office/2020/mipLabelMetadata">
  <clbl:label id="{adaa5536-69ce-47c5-88d6-91fc04df5cea}" enabled="0" method="" siteId="{adaa5536-69ce-47c5-88d6-91fc04df5ce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化学Ａ-3</Template>
  <TotalTime>1752</TotalTime>
  <Words>1419</Words>
  <Application>Microsoft Office PowerPoint</Application>
  <PresentationFormat>画面に合わせる (4:3)</PresentationFormat>
  <Paragraphs>227</Paragraphs>
  <Slides>45</Slides>
  <Notes>41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45</vt:i4>
      </vt:variant>
    </vt:vector>
  </HeadingPairs>
  <TitlesOfParts>
    <vt:vector size="49" baseType="lpstr">
      <vt:lpstr>Arial</vt:lpstr>
      <vt:lpstr>Calibri</vt:lpstr>
      <vt:lpstr>Times New Roman</vt:lpstr>
      <vt:lpstr>化学Ａ-3</vt:lpstr>
      <vt:lpstr>Basic Operation of HESS DB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NITE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製品評価技術基盤機構</dc:creator>
  <cp:lastModifiedBy>櫻谷　祐企</cp:lastModifiedBy>
  <cp:revision>193</cp:revision>
  <dcterms:created xsi:type="dcterms:W3CDTF">2013-07-17T05:26:58Z</dcterms:created>
  <dcterms:modified xsi:type="dcterms:W3CDTF">2026-06-10T07:48:52Z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0x010100B0C413AAF38AE242B748FD1AFBC07E82</vt:lpwstr>
  </property>
</Properties>
</file>