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24.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60.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9.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256" r:id="rId2"/>
    <p:sldId id="258"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257" r:id="rId64"/>
    <p:sldId id="320" r:id="rId65"/>
  </p:sldIdLst>
  <p:sldSz cx="9144000" cy="6858000" type="screen4x3"/>
  <p:notesSz cx="6735763" cy="9866313"/>
  <p:defaultTextStyle>
    <a:defPPr>
      <a:defRPr lang="ja-JP"/>
    </a:defPPr>
    <a:lvl1pPr algn="l" rtl="0" fontAlgn="base">
      <a:spcBef>
        <a:spcPct val="0"/>
      </a:spcBef>
      <a:spcAft>
        <a:spcPct val="0"/>
      </a:spcAft>
      <a:defRPr kumimoji="1"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91" autoAdjust="0"/>
    <p:restoredTop sz="69757" autoAdjust="0"/>
  </p:normalViewPr>
  <p:slideViewPr>
    <p:cSldViewPr>
      <p:cViewPr varScale="1">
        <p:scale>
          <a:sx n="94" d="100"/>
          <a:sy n="94" d="100"/>
        </p:scale>
        <p:origin x="2190"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B363BDC4-CB3A-4DA2-91B2-B27D216A13C7}" type="datetimeFigureOut">
              <a:rPr kumimoji="1" lang="ja-JP" altLang="en-US" smtClean="0"/>
              <a:pPr/>
              <a:t>2026/6/10</a:t>
            </a:fld>
            <a:endParaRPr kumimoji="1" lang="ja-JP" altLang="en-US"/>
          </a:p>
        </p:txBody>
      </p:sp>
      <p:sp>
        <p:nvSpPr>
          <p:cNvPr id="4" name="スライド イメージ プレースホルダ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73577" y="4686499"/>
            <a:ext cx="5388610" cy="4439841"/>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219E02C4-17DD-4493-9C73-7975CEC08E95}" type="slidenum">
              <a:rPr kumimoji="1" lang="ja-JP" altLang="en-US" smtClean="0"/>
              <a:pPr/>
              <a:t>‹#›</a:t>
            </a:fld>
            <a:endParaRPr kumimoji="1" lang="ja-JP" altLang="en-US"/>
          </a:p>
        </p:txBody>
      </p:sp>
    </p:spTree>
    <p:extLst>
      <p:ext uri="{BB962C8B-B14F-4D97-AF65-F5344CB8AC3E}">
        <p14:creationId xmlns:p14="http://schemas.microsoft.com/office/powerpoint/2010/main" val="260731595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This</a:t>
            </a:r>
            <a:r>
              <a:rPr kumimoji="1" lang="en-US" altLang="ja-JP" baseline="0" dirty="0"/>
              <a:t> movie describes basic operation of HESS for predicting repeated dose toxicity by read-across.</a:t>
            </a:r>
          </a:p>
        </p:txBody>
      </p:sp>
      <p:sp>
        <p:nvSpPr>
          <p:cNvPr id="4" name="スライド番号プレースホルダ 3"/>
          <p:cNvSpPr>
            <a:spLocks noGrp="1"/>
          </p:cNvSpPr>
          <p:nvPr>
            <p:ph type="sldNum" sz="quarter" idx="10"/>
          </p:nvPr>
        </p:nvSpPr>
        <p:spPr/>
        <p:txBody>
          <a:bodyPr/>
          <a:lstStyle/>
          <a:p>
            <a:fld id="{219E02C4-17DD-4493-9C73-7975CEC08E95}" type="slidenum">
              <a:rPr kumimoji="1" lang="ja-JP" altLang="en-US" smtClean="0"/>
              <a:pPr/>
              <a:t>1</a:t>
            </a:fld>
            <a:endParaRPr kumimoji="1" lang="ja-JP"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dirty="0"/>
              <a:t>Click</a:t>
            </a:r>
            <a:r>
              <a:rPr lang="en-US" altLang="ja-JP" baseline="0" dirty="0"/>
              <a:t> the “profiling” button to move to the module.</a:t>
            </a:r>
            <a:endParaRPr lang="en-US" altLang="ja-JP" dirty="0"/>
          </a:p>
          <a:p>
            <a:r>
              <a:rPr lang="en-US" altLang="ja-JP" dirty="0"/>
              <a:t>The profiling module is designed to identify the categories to which the target chemical belongs, based on the</a:t>
            </a:r>
            <a:r>
              <a:rPr lang="en-US" altLang="ja-JP" baseline="0" dirty="0"/>
              <a:t> profilers.</a:t>
            </a:r>
            <a:endParaRPr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10</a:t>
            </a:fld>
            <a:endParaRPr lang="en-US" altLang="ja-JP"/>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dirty="0"/>
              <a:t>We can see the summary of a profiler by right-clicking the</a:t>
            </a:r>
            <a:r>
              <a:rPr lang="en-US" altLang="ja-JP" baseline="0" dirty="0"/>
              <a:t> profiler, and then selecting “About”</a:t>
            </a:r>
            <a:r>
              <a:rPr lang="en-US" altLang="ja-JP" dirty="0"/>
              <a:t>.</a:t>
            </a:r>
          </a:p>
          <a:p>
            <a:r>
              <a:rPr lang="en-US" altLang="ja-JP" dirty="0"/>
              <a:t>The category library described in the slides</a:t>
            </a:r>
            <a:r>
              <a:rPr lang="en-US" altLang="ja-JP" baseline="0" dirty="0"/>
              <a:t> of  the </a:t>
            </a:r>
            <a:r>
              <a:rPr lang="en-US" altLang="ja-JP" dirty="0"/>
              <a:t>overview of HESS is incorporated in</a:t>
            </a:r>
            <a:r>
              <a:rPr lang="en-US" altLang="ja-JP" baseline="0" dirty="0"/>
              <a:t> the </a:t>
            </a:r>
            <a:r>
              <a:rPr lang="en-US" altLang="ja-JP" dirty="0"/>
              <a:t>“Repeated Dose (HESS)” profiler .</a:t>
            </a:r>
          </a:p>
          <a:p>
            <a:r>
              <a:rPr lang="en-US" altLang="ja-JP" dirty="0"/>
              <a:t>This is the main profiler </a:t>
            </a:r>
            <a:r>
              <a:rPr lang="en-US" altLang="ja-JP" baseline="0" dirty="0"/>
              <a:t>for c</a:t>
            </a:r>
            <a:r>
              <a:rPr lang="en-US" altLang="ja-JP" dirty="0"/>
              <a:t>ategorizing chemical for repeated dose toxicity</a:t>
            </a:r>
            <a:r>
              <a:rPr lang="en-US" altLang="ja-JP" baseline="0" dirty="0"/>
              <a:t> in HESS.</a:t>
            </a:r>
            <a:endParaRPr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11</a:t>
            </a:fld>
            <a:endParaRPr lang="en-US" altLang="ja-JP"/>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dirty="0"/>
              <a:t>The profilers </a:t>
            </a:r>
            <a:r>
              <a:rPr lang="en-US" altLang="ja-JP" baseline="0" dirty="0"/>
              <a:t>can be selected by checkbox.</a:t>
            </a:r>
          </a:p>
          <a:p>
            <a:r>
              <a:rPr lang="en-US" altLang="ja-JP" dirty="0"/>
              <a:t>We can select</a:t>
            </a:r>
            <a:r>
              <a:rPr lang="en-US" altLang="ja-JP" baseline="0" dirty="0"/>
              <a:t> </a:t>
            </a:r>
            <a:r>
              <a:rPr lang="en-US" altLang="ja-JP" dirty="0"/>
              <a:t>all</a:t>
            </a:r>
            <a:r>
              <a:rPr lang="en-US" altLang="ja-JP" baseline="0" dirty="0"/>
              <a:t> </a:t>
            </a:r>
            <a:r>
              <a:rPr lang="en-US" altLang="ja-JP" dirty="0"/>
              <a:t>profilers </a:t>
            </a:r>
            <a:r>
              <a:rPr lang="en-US" altLang="ja-JP" baseline="0" dirty="0"/>
              <a:t>or U</a:t>
            </a:r>
            <a:r>
              <a:rPr lang="en-US" altLang="ja-JP" dirty="0"/>
              <a:t>nselect all profilers</a:t>
            </a:r>
            <a:r>
              <a:rPr lang="en-US" altLang="ja-JP" baseline="0" dirty="0"/>
              <a:t> </a:t>
            </a:r>
            <a:r>
              <a:rPr lang="en-US" altLang="ja-JP" dirty="0"/>
              <a:t>by right-clicking a</a:t>
            </a:r>
            <a:r>
              <a:rPr lang="en-US" altLang="ja-JP" baseline="0" dirty="0"/>
              <a:t> </a:t>
            </a:r>
            <a:r>
              <a:rPr lang="en-US" altLang="ja-JP" dirty="0"/>
              <a:t>profiler</a:t>
            </a:r>
            <a:r>
              <a:rPr lang="en-US" altLang="ja-JP" baseline="0" dirty="0"/>
              <a:t>, and then selecting “</a:t>
            </a:r>
            <a:r>
              <a:rPr lang="en-US" altLang="ja-JP" dirty="0"/>
              <a:t>Select all”</a:t>
            </a:r>
            <a:r>
              <a:rPr lang="en-US" altLang="ja-JP" baseline="0" dirty="0"/>
              <a:t> or </a:t>
            </a:r>
            <a:r>
              <a:rPr lang="en-US" altLang="ja-JP" dirty="0"/>
              <a:t>”</a:t>
            </a:r>
            <a:r>
              <a:rPr lang="en-US" altLang="ja-JP" baseline="0" dirty="0"/>
              <a:t>U</a:t>
            </a:r>
            <a:r>
              <a:rPr lang="en-US" altLang="ja-JP" dirty="0"/>
              <a:t>nselect all”</a:t>
            </a:r>
            <a:r>
              <a:rPr lang="en-US" altLang="ja-JP" baseline="0" dirty="0"/>
              <a:t>.</a:t>
            </a:r>
            <a:endParaRPr lang="en-US" altLang="ja-JP" dirty="0"/>
          </a:p>
          <a:p>
            <a:r>
              <a:rPr lang="en-US" altLang="ja-JP" dirty="0"/>
              <a:t>We </a:t>
            </a:r>
            <a:r>
              <a:rPr lang="en-US" altLang="ja-JP" baseline="0" dirty="0"/>
              <a:t>select the </a:t>
            </a:r>
            <a:r>
              <a:rPr lang="en-US" altLang="ja-JP" dirty="0"/>
              <a:t>”Repeated Dose (HESS)” profiler and</a:t>
            </a:r>
            <a:r>
              <a:rPr lang="en-US" altLang="ja-JP" baseline="0" dirty="0"/>
              <a:t> </a:t>
            </a:r>
            <a:r>
              <a:rPr lang="en-US" altLang="ja-JP" dirty="0"/>
              <a:t>the three other important profilers,</a:t>
            </a:r>
            <a:r>
              <a:rPr lang="en-US" altLang="ja-JP" baseline="0" dirty="0"/>
              <a:t> here.</a:t>
            </a: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12</a:t>
            </a:fld>
            <a:endParaRPr lang="en-US" altLang="ja-JP"/>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baseline="0" dirty="0"/>
              <a:t>Click the “Apply” button to show the result of profiling.</a:t>
            </a:r>
          </a:p>
          <a:p>
            <a:r>
              <a:rPr lang="en-US" altLang="ja-JP" baseline="0" dirty="0"/>
              <a:t>It is shown that the target chemical belongs to two categories of </a:t>
            </a:r>
            <a:r>
              <a:rPr lang="en-US" altLang="ja-JP" baseline="0" dirty="0" err="1"/>
              <a:t>nitrobenzens</a:t>
            </a:r>
            <a:r>
              <a:rPr lang="en-US" altLang="ja-JP" baseline="0" dirty="0"/>
              <a:t>: hemolytic anemia and </a:t>
            </a:r>
            <a:r>
              <a:rPr lang="en-US" altLang="ja-JP" baseline="0" dirty="0" err="1"/>
              <a:t>hapatotoxicity</a:t>
            </a:r>
            <a:r>
              <a:rPr lang="en-US" altLang="ja-JP" baseline="0" dirty="0"/>
              <a:t>.</a:t>
            </a:r>
            <a:endParaRPr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13</a:t>
            </a:fld>
            <a:endParaRPr lang="en-US" altLang="ja-JP"/>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dirty="0"/>
              <a:t>We can see the detail</a:t>
            </a:r>
            <a:r>
              <a:rPr lang="en-US" altLang="ja-JP" baseline="0" dirty="0"/>
              <a:t> description</a:t>
            </a:r>
            <a:r>
              <a:rPr lang="en-US" altLang="ja-JP" dirty="0"/>
              <a:t> of a profiler </a:t>
            </a:r>
            <a:r>
              <a:rPr lang="en-US" altLang="ja-JP" baseline="0" dirty="0"/>
              <a:t>by clicking the profiler to invert, and then clicking the </a:t>
            </a:r>
            <a:r>
              <a:rPr lang="ja-JP" altLang="en-US" dirty="0"/>
              <a:t>“</a:t>
            </a:r>
            <a:r>
              <a:rPr lang="en-US" altLang="ja-JP" dirty="0"/>
              <a:t>Show Boundaries</a:t>
            </a:r>
            <a:r>
              <a:rPr lang="ja-JP" altLang="en-US" dirty="0"/>
              <a:t>” </a:t>
            </a:r>
            <a:r>
              <a:rPr lang="en-US" altLang="ja-JP" dirty="0"/>
              <a:t>button to open a browser.</a:t>
            </a:r>
          </a:p>
          <a:p>
            <a:r>
              <a:rPr lang="en-US" altLang="ja-JP" dirty="0"/>
              <a:t>A profiler consists</a:t>
            </a:r>
            <a:r>
              <a:rPr lang="en-US" altLang="ja-JP" baseline="0" dirty="0"/>
              <a:t> of categories shown in the list in the browser.</a:t>
            </a:r>
            <a:endParaRPr lang="en-US" altLang="ja-JP" dirty="0"/>
          </a:p>
          <a:p>
            <a:r>
              <a:rPr lang="en-US" altLang="ja-JP" dirty="0"/>
              <a:t>We can see the description of each category</a:t>
            </a:r>
            <a:r>
              <a:rPr lang="en-US" altLang="ja-JP" baseline="0" dirty="0"/>
              <a:t> by clicking a category in the list.</a:t>
            </a:r>
            <a:endParaRPr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14</a:t>
            </a:fld>
            <a:endParaRPr lang="en-US" altLang="ja-JP"/>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We can see the toxicity effects related to a</a:t>
            </a:r>
            <a:r>
              <a:rPr kumimoji="1" lang="en-US" altLang="ja-JP" baseline="0" dirty="0"/>
              <a:t> category by right-clicking a category and then selecting the “</a:t>
            </a:r>
            <a:r>
              <a:rPr kumimoji="1" lang="en-US" altLang="ja-JP" dirty="0"/>
              <a:t>Toxicological Profiler Info</a:t>
            </a:r>
            <a:r>
              <a:rPr kumimoji="1" lang="en-US" altLang="ja-JP" baseline="0" dirty="0"/>
              <a:t>”.</a:t>
            </a: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15</a:t>
            </a:fld>
            <a:endParaRPr lang="en-US" altLang="ja-JP"/>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Click “RDT Data” button to move to</a:t>
            </a:r>
            <a:r>
              <a:rPr kumimoji="1" lang="en-US" altLang="ja-JP" baseline="0" dirty="0"/>
              <a:t> the module.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dirty="0"/>
              <a:t>The “RDT” module is designed to gather the experimental RDT data for</a:t>
            </a:r>
            <a:r>
              <a:rPr lang="en-US" altLang="ja-JP" baseline="0" dirty="0"/>
              <a:t> the </a:t>
            </a:r>
            <a:r>
              <a:rPr lang="en-US" altLang="ja-JP" dirty="0"/>
              <a:t>target chemical from the databases.</a:t>
            </a:r>
            <a:endParaRPr kumimoji="1" lang="ja-JP" altLang="en-US"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16</a:t>
            </a:fld>
            <a:endParaRPr lang="en-US" altLang="ja-JP"/>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dirty="0"/>
              <a:t>We can see the</a:t>
            </a:r>
            <a:r>
              <a:rPr lang="en-US" altLang="ja-JP" baseline="0" dirty="0"/>
              <a:t> summary of a database by right-clicking the database, and then selecting “About”.</a:t>
            </a:r>
          </a:p>
          <a:p>
            <a:r>
              <a:rPr lang="en-US" altLang="ja-JP" dirty="0"/>
              <a:t>The </a:t>
            </a:r>
            <a:r>
              <a:rPr lang="ja-JP" altLang="en-US" dirty="0"/>
              <a:t>“</a:t>
            </a:r>
            <a:r>
              <a:rPr lang="en-US" altLang="ja-JP" dirty="0"/>
              <a:t>HESS Repeated Dose Toxicity</a:t>
            </a:r>
            <a:r>
              <a:rPr lang="ja-JP" altLang="en-US" dirty="0"/>
              <a:t>” </a:t>
            </a:r>
            <a:r>
              <a:rPr lang="en-US" altLang="ja-JP" dirty="0"/>
              <a:t>database is the main database of HESS,</a:t>
            </a:r>
            <a:r>
              <a:rPr lang="en-US" altLang="ja-JP" baseline="0" dirty="0"/>
              <a:t> which contains repeated dose toxicity test data for about 500 chemicals.</a:t>
            </a:r>
            <a:endParaRPr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17</a:t>
            </a:fld>
            <a:endParaRPr lang="en-US" altLang="ja-JP"/>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dirty="0"/>
              <a:t>Select the databases by checkbox, and then</a:t>
            </a:r>
            <a:r>
              <a:rPr lang="en-US" altLang="ja-JP" baseline="0" dirty="0"/>
              <a:t> click the “Gather” button to gather the experimental data for the target chemical from the selected databases.</a:t>
            </a:r>
          </a:p>
          <a:p>
            <a:r>
              <a:rPr lang="en-US" altLang="ja-JP" baseline="0" dirty="0"/>
              <a:t>In this case, no data was found.</a:t>
            </a:r>
          </a:p>
          <a:p>
            <a:r>
              <a:rPr lang="en-US" altLang="ja-JP" dirty="0"/>
              <a:t>If we can find satisfactory data </a:t>
            </a:r>
            <a:r>
              <a:rPr lang="en-US" altLang="ja-JP" baseline="0" dirty="0"/>
              <a:t>we can finish the work.</a:t>
            </a:r>
          </a:p>
          <a:p>
            <a:r>
              <a:rPr lang="en-US" altLang="ja-JP" baseline="0" dirty="0"/>
              <a:t>We proceed to gather the experimental data for analogue chemicals of the target chemical for predicting the toxicity of the target chemical since we can not found the data for the target chemical.</a:t>
            </a:r>
            <a:endParaRPr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18</a:t>
            </a:fld>
            <a:endParaRPr lang="en-US" altLang="ja-JP"/>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Click the “Categories” button to move</a:t>
            </a:r>
            <a:r>
              <a:rPr kumimoji="1" lang="en-US" altLang="ja-JP" baseline="0" dirty="0"/>
              <a:t> to the </a:t>
            </a:r>
            <a:r>
              <a:rPr kumimoji="1" lang="en-US" altLang="ja-JP" dirty="0"/>
              <a:t>module.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dirty="0"/>
              <a:t>The “category” module is designed to collect analogue</a:t>
            </a:r>
            <a:r>
              <a:rPr lang="en-US" altLang="ja-JP" baseline="0" dirty="0"/>
              <a:t> chemicals</a:t>
            </a:r>
            <a:r>
              <a:rPr lang="en-US" altLang="ja-JP" dirty="0"/>
              <a:t> of the target chemical, by the profilers.</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dirty="0"/>
              <a:t>All chemicals belonging to the same category in the selected profiler as the target chemicals and having experimental data in the selected databases</a:t>
            </a:r>
            <a:r>
              <a:rPr lang="en-US" altLang="ja-JP" baseline="0" dirty="0"/>
              <a:t> </a:t>
            </a:r>
            <a:r>
              <a:rPr lang="en-US" altLang="ja-JP" dirty="0"/>
              <a:t>are collected.</a:t>
            </a: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19</a:t>
            </a:fld>
            <a:endParaRPr lang="en-US" altLang="ja-JP"/>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This slide shows the workflow of HESS for data gap filling for repeated dose toxicity.</a:t>
            </a:r>
            <a:endParaRPr kumimoji="1" lang="ja-JP" altLang="en-US"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2</a:t>
            </a:fld>
            <a:endParaRPr lang="en-US" altLang="ja-JP"/>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Click the</a:t>
            </a:r>
            <a:r>
              <a:rPr kumimoji="1" lang="en-US" altLang="ja-JP" baseline="0" dirty="0"/>
              <a:t> “Repeated Dose (HESS) profiler” to inverse, and then click the “Define” button to collect analogue chemicals by the profiler.</a:t>
            </a:r>
            <a:endParaRPr kumimoji="1"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20</a:t>
            </a:fld>
            <a:endParaRPr lang="en-US" altLang="ja-JP"/>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dirty="0"/>
              <a:t>Click “OK” button</a:t>
            </a:r>
            <a:r>
              <a:rPr lang="en-US" altLang="ja-JP" baseline="0" dirty="0"/>
              <a:t> in the appeared window.</a:t>
            </a:r>
            <a:endParaRPr kumimoji="1" lang="ja-JP" altLang="en-US"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21</a:t>
            </a:fld>
            <a:endParaRPr lang="en-US" altLang="ja-JP"/>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22</a:t>
            </a:fld>
            <a:endParaRPr lang="en-US" altLang="ja-JP"/>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A window for selecting categories used for</a:t>
            </a:r>
            <a:r>
              <a:rPr kumimoji="1" lang="en-US" altLang="ja-JP" baseline="0" dirty="0"/>
              <a:t> the categorization </a:t>
            </a:r>
            <a:r>
              <a:rPr kumimoji="1" lang="en-US" altLang="ja-JP" dirty="0"/>
              <a:t>appears.</a:t>
            </a:r>
          </a:p>
          <a:p>
            <a:r>
              <a:rPr kumimoji="1" lang="en-US" altLang="ja-JP" dirty="0"/>
              <a:t>A list</a:t>
            </a:r>
            <a:r>
              <a:rPr kumimoji="1" lang="en-US" altLang="ja-JP" baseline="0" dirty="0"/>
              <a:t> of the categories to which the target chemical belongs is displayed in the “Target(s) profilers” filed.</a:t>
            </a:r>
          </a:p>
          <a:p>
            <a:r>
              <a:rPr kumimoji="1" lang="en-US" altLang="ja-JP" baseline="0" dirty="0"/>
              <a:t>We can select categories </a:t>
            </a:r>
            <a:r>
              <a:rPr kumimoji="1" lang="en-US" altLang="ja-JP" dirty="0"/>
              <a:t>used for</a:t>
            </a:r>
            <a:r>
              <a:rPr kumimoji="1" lang="en-US" altLang="ja-JP" baseline="0" dirty="0"/>
              <a:t> the categorization. (If more than one categories are selected the chemicals belonging to all selected categories will be collected as analog chemicals.)</a:t>
            </a:r>
            <a:endParaRPr kumimoji="1" lang="en-US" altLang="ja-JP" dirty="0"/>
          </a:p>
          <a:p>
            <a:r>
              <a:rPr kumimoji="1" lang="en-US" altLang="ja-JP" dirty="0"/>
              <a:t>We</a:t>
            </a:r>
            <a:r>
              <a:rPr kumimoji="1" lang="en-US" altLang="ja-JP" baseline="0" dirty="0"/>
              <a:t> </a:t>
            </a:r>
            <a:r>
              <a:rPr kumimoji="1" lang="en-US" altLang="ja-JP" dirty="0"/>
              <a:t>focus on hemolytic anemia category, here. </a:t>
            </a:r>
          </a:p>
          <a:p>
            <a:r>
              <a:rPr kumimoji="1" lang="en-US" altLang="ja-JP" dirty="0"/>
              <a:t>Click the “</a:t>
            </a:r>
            <a:r>
              <a:rPr kumimoji="1" lang="en-US" altLang="ja-JP" dirty="0" err="1"/>
              <a:t>Nitorobenznens</a:t>
            </a:r>
            <a:r>
              <a:rPr kumimoji="1" lang="en-US" altLang="ja-JP" dirty="0"/>
              <a:t> (</a:t>
            </a:r>
            <a:r>
              <a:rPr kumimoji="1" lang="en-US" altLang="ja-JP" dirty="0" err="1"/>
              <a:t>hapato</a:t>
            </a:r>
            <a:r>
              <a:rPr kumimoji="1" lang="en-US" altLang="ja-JP" dirty="0"/>
              <a:t> toxicity) Rank C” category</a:t>
            </a:r>
            <a:r>
              <a:rPr kumimoji="1" lang="en-US" altLang="ja-JP" baseline="0" dirty="0"/>
              <a:t> in the list </a:t>
            </a:r>
            <a:r>
              <a:rPr kumimoji="1" lang="en-US" altLang="ja-JP" dirty="0"/>
              <a:t>to inverse, and then click down</a:t>
            </a:r>
            <a:r>
              <a:rPr kumimoji="1" lang="en-US" altLang="ja-JP" baseline="0" dirty="0"/>
              <a:t> the arrow button to remove the category.</a:t>
            </a:r>
          </a:p>
          <a:p>
            <a:r>
              <a:rPr kumimoji="1" lang="en-US" altLang="ja-JP" baseline="0" dirty="0"/>
              <a:t>Click the “OK” button.</a:t>
            </a:r>
            <a:endParaRPr kumimoji="1"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23</a:t>
            </a:fld>
            <a:endParaRPr lang="en-US" altLang="ja-JP"/>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The reason</a:t>
            </a:r>
            <a:r>
              <a:rPr kumimoji="1" lang="en-US" altLang="ja-JP" baseline="0" dirty="0"/>
              <a:t> for the warning is that we removed the </a:t>
            </a:r>
            <a:r>
              <a:rPr kumimoji="1" lang="en-US" altLang="ja-JP" baseline="0" dirty="0" err="1"/>
              <a:t>hepato</a:t>
            </a:r>
            <a:r>
              <a:rPr kumimoji="1" lang="en-US" altLang="ja-JP" baseline="0" dirty="0"/>
              <a:t> toxicity category.</a:t>
            </a:r>
            <a:endParaRPr kumimoji="1" lang="en-US" altLang="ja-JP" dirty="0"/>
          </a:p>
          <a:p>
            <a:r>
              <a:rPr kumimoji="1" lang="en-US" altLang="ja-JP" dirty="0"/>
              <a:t>Click</a:t>
            </a:r>
            <a:r>
              <a:rPr kumimoji="1" lang="en-US" altLang="ja-JP" baseline="0" dirty="0"/>
              <a:t> the “</a:t>
            </a:r>
            <a:r>
              <a:rPr kumimoji="1" lang="en-US" altLang="ja-JP" dirty="0"/>
              <a:t>Yes”</a:t>
            </a:r>
            <a:r>
              <a:rPr kumimoji="1" lang="en-US" altLang="ja-JP" baseline="0" dirty="0"/>
              <a:t> button.</a:t>
            </a:r>
            <a:endParaRPr kumimoji="1" lang="ja-JP" altLang="en-US"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24</a:t>
            </a:fld>
            <a:endParaRPr lang="en-US" altLang="ja-JP"/>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A window to enter the</a:t>
            </a:r>
            <a:r>
              <a:rPr kumimoji="1" lang="en-US" altLang="ja-JP" baseline="0" dirty="0"/>
              <a:t> category name appears.</a:t>
            </a:r>
            <a:endParaRPr kumimoji="1" lang="en-US" altLang="ja-JP" dirty="0"/>
          </a:p>
          <a:p>
            <a:r>
              <a:rPr kumimoji="1" lang="en-US" altLang="ja-JP" dirty="0"/>
              <a:t>W</a:t>
            </a:r>
            <a:r>
              <a:rPr kumimoji="1" lang="en-US" altLang="ja-JP" baseline="0" dirty="0"/>
              <a:t>e use the displayed name without change here.</a:t>
            </a:r>
          </a:p>
          <a:p>
            <a:r>
              <a:rPr kumimoji="1" lang="en-US" altLang="ja-JP" dirty="0"/>
              <a:t>Click “OK” button.</a:t>
            </a: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25</a:t>
            </a:fld>
            <a:endParaRPr lang="en-US" altLang="ja-JP"/>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Click “OK” button.</a:t>
            </a: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26</a:t>
            </a:fld>
            <a:endParaRPr lang="en-US" altLang="ja-JP"/>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A window for selecting</a:t>
            </a:r>
            <a:r>
              <a:rPr kumimoji="1" lang="en-US" altLang="ja-JP" baseline="0" dirty="0"/>
              <a:t> the endpoints appears.</a:t>
            </a:r>
            <a:endParaRPr kumimoji="1" lang="en-US" altLang="ja-JP" dirty="0"/>
          </a:p>
          <a:p>
            <a:r>
              <a:rPr kumimoji="1" lang="en-US" altLang="ja-JP" dirty="0"/>
              <a:t>Confirm “All endpoints” are selected, and then clic</a:t>
            </a:r>
            <a:r>
              <a:rPr kumimoji="1" lang="en-US" altLang="ja-JP" baseline="0" dirty="0"/>
              <a:t>k “OK” button.</a:t>
            </a: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27</a:t>
            </a:fld>
            <a:endParaRPr lang="en-US" altLang="ja-JP"/>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dirty="0"/>
              <a:t>Twelve</a:t>
            </a:r>
            <a:r>
              <a:rPr lang="en-US" altLang="ja-JP" baseline="0" dirty="0"/>
              <a:t> chemicals belonging to the “</a:t>
            </a:r>
            <a:r>
              <a:rPr lang="en-US" altLang="ja-JP" baseline="0" dirty="0" err="1"/>
              <a:t>Nitrobenzenes</a:t>
            </a:r>
            <a:r>
              <a:rPr lang="en-US" altLang="ja-JP" baseline="0" dirty="0"/>
              <a:t> (hemolytic anima)” category and having repeated dose toxicity data are collected (There are 13 chemicals in the data matrix including the target chemical).</a:t>
            </a:r>
            <a:endParaRPr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28</a:t>
            </a:fld>
            <a:endParaRPr lang="en-US" altLang="ja-JP"/>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This section describes the methods</a:t>
            </a:r>
            <a:r>
              <a:rPr kumimoji="1" lang="en-US" altLang="ja-JP" baseline="0" dirty="0"/>
              <a:t> to confirm the repeated dose toxicity test data for analogue chemicals in the data matrix by various ways.</a:t>
            </a:r>
            <a:endParaRPr kumimoji="1" lang="ja-JP" altLang="en-US"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29</a:t>
            </a:fld>
            <a:endParaRPr lang="en-US" altLang="ja-JP"/>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This movie shows </a:t>
            </a:r>
            <a:r>
              <a:rPr kumimoji="1" lang="en-US" altLang="ja-JP" baseline="0" dirty="0"/>
              <a:t>an example for prediction of  LOEL for 1,4-Dichloro-2-nitrobenzene, as a case study.</a:t>
            </a:r>
            <a:endParaRPr kumimoji="1" lang="ja-JP" altLang="en-US"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3</a:t>
            </a:fld>
            <a:endParaRPr lang="en-US" altLang="ja-JP"/>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latin typeface="ＭＳ Ｐ明朝" pitchFamily="18" charset="-128"/>
                <a:ea typeface="ＭＳ Ｐ明朝" pitchFamily="18" charset="-128"/>
              </a:rPr>
              <a:t>The data</a:t>
            </a:r>
            <a:r>
              <a:rPr kumimoji="1" lang="en-US" altLang="ja-JP" baseline="0" dirty="0">
                <a:latin typeface="ＭＳ Ｐ明朝" pitchFamily="18" charset="-128"/>
                <a:ea typeface="ＭＳ Ｐ明朝" pitchFamily="18" charset="-128"/>
              </a:rPr>
              <a:t> for the target chemicals are displayed in the leftmost column and the data for the analogue chemicals are displayed in the second and following columns.</a:t>
            </a:r>
            <a:endParaRPr kumimoji="1" lang="en-US" altLang="ja-JP" dirty="0">
              <a:latin typeface="ＭＳ Ｐ明朝" pitchFamily="18" charset="-128"/>
              <a:ea typeface="ＭＳ Ｐ明朝" pitchFamily="18" charset="-128"/>
            </a:endParaRPr>
          </a:p>
          <a:p>
            <a:r>
              <a:rPr kumimoji="1" lang="en-US" altLang="ja-JP" dirty="0"/>
              <a:t>We can expand/collapse</a:t>
            </a:r>
            <a:r>
              <a:rPr kumimoji="1" lang="en-US" altLang="ja-JP" baseline="0" dirty="0"/>
              <a:t>d the endpoint tree by clicking the [+]/[-] nodes.</a:t>
            </a:r>
          </a:p>
          <a:p>
            <a:r>
              <a:rPr kumimoji="1" lang="en-US" altLang="ja-JP" dirty="0"/>
              <a:t>The first hierarchy level of the endpoint tree is for NOEL or LOEL.</a:t>
            </a:r>
          </a:p>
          <a:p>
            <a:r>
              <a:rPr kumimoji="1" lang="en-US" altLang="ja-JP" dirty="0"/>
              <a:t>The second hierarchy level of the endpoint tree is</a:t>
            </a:r>
            <a:r>
              <a:rPr kumimoji="1" lang="en-US" altLang="ja-JP" baseline="0" dirty="0"/>
              <a:t> for examination items.</a:t>
            </a:r>
          </a:p>
          <a:p>
            <a:r>
              <a:rPr kumimoji="1" lang="en-US" altLang="ja-JP" baseline="0" dirty="0"/>
              <a:t>The third </a:t>
            </a:r>
            <a:r>
              <a:rPr kumimoji="1" lang="en-US" altLang="ja-JP" dirty="0"/>
              <a:t>hierarchy level is</a:t>
            </a:r>
            <a:r>
              <a:rPr kumimoji="1" lang="en-US" altLang="ja-JP" baseline="0" dirty="0"/>
              <a:t> </a:t>
            </a:r>
            <a:r>
              <a:rPr kumimoji="1" lang="en-US" altLang="ja-JP" dirty="0"/>
              <a:t>of the endpoint tree </a:t>
            </a:r>
            <a:r>
              <a:rPr kumimoji="1" lang="en-US" altLang="ja-JP" baseline="0" dirty="0"/>
              <a:t>for organs/tissues.</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baseline="0" dirty="0"/>
              <a:t>The fourth </a:t>
            </a:r>
            <a:r>
              <a:rPr kumimoji="1" lang="en-US" altLang="ja-JP" dirty="0"/>
              <a:t>hierarchy level of the endpoint tree is</a:t>
            </a:r>
            <a:r>
              <a:rPr kumimoji="1" lang="en-US" altLang="ja-JP" baseline="0" dirty="0"/>
              <a:t> for detail tissues.</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baseline="0" dirty="0"/>
              <a:t>The fifth </a:t>
            </a:r>
            <a:r>
              <a:rPr kumimoji="1" lang="en-US" altLang="ja-JP" dirty="0"/>
              <a:t>hierarchy level of the endpoint tree is</a:t>
            </a:r>
            <a:r>
              <a:rPr kumimoji="1" lang="en-US" altLang="ja-JP" baseline="0" dirty="0"/>
              <a:t> for effects.</a:t>
            </a:r>
            <a:endParaRPr kumimoji="1" lang="en-US" altLang="ja-JP" dirty="0"/>
          </a:p>
          <a:p>
            <a:r>
              <a:rPr lang="en-US" altLang="ja-JP" dirty="0"/>
              <a:t>The repeated dose toxicity data</a:t>
            </a:r>
            <a:r>
              <a:rPr lang="en-US" altLang="ja-JP" baseline="0" dirty="0"/>
              <a:t> are represented by the NOELs or the LOELs for each effects and these are comparable among chemicals.</a:t>
            </a:r>
          </a:p>
          <a:p>
            <a:r>
              <a:rPr lang="en-US" altLang="ja-JP" baseline="0" dirty="0"/>
              <a:t>For example, for the analogue in the second column, the decrease in red blood cells was observed at 15 mg/kg/day.</a:t>
            </a:r>
            <a:endParaRPr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30</a:t>
            </a:fld>
            <a:endParaRPr lang="en-US" altLang="ja-JP"/>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We can see the test conditions</a:t>
            </a:r>
            <a:r>
              <a:rPr kumimoji="1" lang="en-US" altLang="ja-JP" baseline="0" dirty="0"/>
              <a:t> by double-clicking the cell displaying data.</a:t>
            </a:r>
          </a:p>
          <a:p>
            <a:r>
              <a:rPr kumimoji="1" lang="en-US" altLang="ja-JP" baseline="0" dirty="0"/>
              <a:t>For the effect, we can see that there are two data points for male and for female.</a:t>
            </a:r>
            <a:endParaRPr kumimoji="1"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31</a:t>
            </a:fld>
            <a:endParaRPr lang="en-US" altLang="ja-JP"/>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Right-click</a:t>
            </a:r>
            <a:r>
              <a:rPr kumimoji="1" lang="en-US" altLang="ja-JP" baseline="0" dirty="0"/>
              <a:t> the LOEL line in the endpoint tree, and then select “Min” of “Function” to display the minimum value of the LOEL for each effect.</a:t>
            </a:r>
            <a:endParaRPr kumimoji="1"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32</a:t>
            </a:fld>
            <a:endParaRPr lang="en-US" altLang="ja-JP"/>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That</a:t>
            </a:r>
            <a:r>
              <a:rPr kumimoji="1" lang="en-US" altLang="ja-JP" baseline="0" dirty="0"/>
              <a:t> is, this value means the LOEL for whole body.</a:t>
            </a:r>
            <a:endParaRPr kumimoji="1"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33</a:t>
            </a:fld>
            <a:endParaRPr lang="en-US" altLang="ja-JP"/>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We can filter the</a:t>
            </a:r>
            <a:r>
              <a:rPr kumimoji="1" lang="en-US" altLang="ja-JP" baseline="0" dirty="0"/>
              <a:t> effects displayed in the endpoint tree in order to focus on specific effects related to a organ/tissue.</a:t>
            </a:r>
            <a:endParaRPr kumimoji="1" lang="en-US" altLang="ja-JP" dirty="0"/>
          </a:p>
          <a:p>
            <a:r>
              <a:rPr kumimoji="1" lang="en-US" altLang="ja-JP" dirty="0"/>
              <a:t>In this case,</a:t>
            </a:r>
            <a:r>
              <a:rPr kumimoji="1" lang="en-US" altLang="ja-JP" baseline="0" dirty="0"/>
              <a:t> </a:t>
            </a:r>
            <a:r>
              <a:rPr kumimoji="1" lang="en-US" altLang="ja-JP" dirty="0"/>
              <a:t>we filter the effects to display only the effects</a:t>
            </a:r>
            <a:r>
              <a:rPr kumimoji="1" lang="en-US" altLang="ja-JP" baseline="0" dirty="0"/>
              <a:t> related to hemolytic anemia.</a:t>
            </a:r>
          </a:p>
          <a:p>
            <a:r>
              <a:rPr kumimoji="1" lang="en-US" altLang="ja-JP" baseline="0" dirty="0"/>
              <a:t>Right-click the endpoint tree area (the area in gray), and then select the “Edit filters” of the “Filter effect”.</a:t>
            </a:r>
            <a:endParaRPr kumimoji="1"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34</a:t>
            </a:fld>
            <a:endParaRPr lang="en-US" altLang="ja-JP"/>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solidFill>
                  <a:srgbClr val="FF0000"/>
                </a:solidFill>
              </a:rPr>
              <a:t>Select the “</a:t>
            </a:r>
            <a:r>
              <a:rPr kumimoji="1" lang="en-US" altLang="ja-JP" dirty="0"/>
              <a:t>Predefined list” radio button</a:t>
            </a:r>
            <a:r>
              <a:rPr kumimoji="1" lang="en-US" altLang="ja-JP" baseline="0" dirty="0"/>
              <a:t> in the appeared window to show the list of the types of the toxic effect.</a:t>
            </a:r>
            <a:endParaRPr kumimoji="1" lang="en-US" altLang="ja-JP" dirty="0">
              <a:solidFill>
                <a:srgbClr val="FF0000"/>
              </a:solidFill>
            </a:endParaRPr>
          </a:p>
          <a:p>
            <a:r>
              <a:rPr kumimoji="1" lang="en-US" altLang="ja-JP" dirty="0">
                <a:solidFill>
                  <a:srgbClr val="FF0000"/>
                </a:solidFill>
              </a:rPr>
              <a:t>Check the “</a:t>
            </a:r>
            <a:r>
              <a:rPr lang="en-US" altLang="ja-JP" dirty="0"/>
              <a:t>Hemolytic anemia with </a:t>
            </a:r>
            <a:r>
              <a:rPr lang="en-US" altLang="ja-JP" dirty="0" err="1"/>
              <a:t>methemoglobinemia</a:t>
            </a:r>
            <a:r>
              <a:rPr kumimoji="1" lang="en-US" altLang="ja-JP" dirty="0">
                <a:solidFill>
                  <a:srgbClr val="FF0000"/>
                </a:solidFill>
              </a:rPr>
              <a:t>” checkbox</a:t>
            </a:r>
            <a:r>
              <a:rPr kumimoji="1" lang="en-US" altLang="ja-JP" baseline="0" dirty="0">
                <a:solidFill>
                  <a:srgbClr val="FF0000"/>
                </a:solidFill>
              </a:rPr>
              <a:t> in the list.</a:t>
            </a:r>
          </a:p>
          <a:p>
            <a:r>
              <a:rPr kumimoji="1" lang="en-US" altLang="ja-JP" baseline="0" dirty="0">
                <a:solidFill>
                  <a:srgbClr val="FF0000"/>
                </a:solidFill>
              </a:rPr>
              <a:t>We can see the contents of a set of effect by clicking the [+] nodes in the list to expand the tree.</a:t>
            </a:r>
            <a:endParaRPr kumimoji="1" lang="en-US" altLang="ja-JP" dirty="0">
              <a:solidFill>
                <a:srgbClr val="FF0000"/>
              </a:solidFill>
            </a:endParaRP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35</a:t>
            </a:fld>
            <a:endParaRPr lang="en-US" altLang="ja-JP"/>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dirty="0"/>
              <a:t>Click “Profilers” button,</a:t>
            </a:r>
            <a:r>
              <a:rPr lang="en-US" altLang="ja-JP" baseline="0" dirty="0"/>
              <a:t> and then select “</a:t>
            </a:r>
            <a:r>
              <a:rPr lang="en-US" altLang="ja-JP" dirty="0"/>
              <a:t>Save current setting to profile</a:t>
            </a:r>
            <a:r>
              <a:rPr lang="en-US" altLang="ja-JP" baseline="0" dirty="0"/>
              <a:t>”.</a:t>
            </a:r>
          </a:p>
          <a:p>
            <a:r>
              <a:rPr lang="en-US" altLang="ja-JP" baseline="0" dirty="0"/>
              <a:t>A window to the name of the saved filter (set of effect) appears.</a:t>
            </a:r>
          </a:p>
          <a:p>
            <a:r>
              <a:rPr lang="en-US" altLang="ja-JP" baseline="0" dirty="0"/>
              <a:t>Enter “Anemia”, and then click “</a:t>
            </a:r>
            <a:r>
              <a:rPr lang="en-US" altLang="ja-JP" baseline="0" dirty="0" err="1"/>
              <a:t>OK”button</a:t>
            </a:r>
            <a:r>
              <a:rPr lang="en-US" altLang="ja-JP" baseline="0" dirty="0"/>
              <a:t>.</a:t>
            </a:r>
          </a:p>
          <a:p>
            <a:r>
              <a:rPr lang="en-US" altLang="ja-JP" baseline="0" dirty="0"/>
              <a:t>Click “Close” button.</a:t>
            </a:r>
            <a:endParaRPr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36</a:t>
            </a:fld>
            <a:endParaRPr lang="en-US" altLang="ja-JP"/>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dirty="0"/>
              <a:t>Right-click</a:t>
            </a:r>
            <a:r>
              <a:rPr lang="en-US" altLang="ja-JP" baseline="0" dirty="0"/>
              <a:t> the endpoint tree area, and then select the “</a:t>
            </a:r>
            <a:r>
              <a:rPr lang="en-US" altLang="ja-JP" baseline="0" dirty="0" err="1"/>
              <a:t>Anema</a:t>
            </a:r>
            <a:r>
              <a:rPr lang="en-US" altLang="ja-JP" baseline="0" dirty="0"/>
              <a:t>” of  the “</a:t>
            </a:r>
            <a:r>
              <a:rPr lang="en-US" altLang="ja-JP" dirty="0"/>
              <a:t>Filter effect</a:t>
            </a:r>
            <a:r>
              <a:rPr lang="en-US" altLang="ja-JP" baseline="0" dirty="0"/>
              <a:t>”.</a:t>
            </a:r>
            <a:endParaRPr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37</a:t>
            </a:fld>
            <a:endParaRPr lang="en-US" altLang="ja-JP"/>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As the result of</a:t>
            </a:r>
            <a:r>
              <a:rPr kumimoji="1" lang="en-US" altLang="ja-JP" baseline="0" dirty="0"/>
              <a:t> the filtering, only the effects related to hemolytic anemia are displayed.</a:t>
            </a:r>
          </a:p>
          <a:p>
            <a:r>
              <a:rPr kumimoji="1" lang="en-US" altLang="ja-JP" baseline="0" dirty="0"/>
              <a:t>The values displayed in the fields in the LOEL line are changed from the LOELs for whole body to the LOELs for hemolytic anemia.</a:t>
            </a:r>
          </a:p>
          <a:p>
            <a:r>
              <a:rPr kumimoji="1" lang="en-US" altLang="ja-JP" baseline="0" dirty="0"/>
              <a:t>We can compare the effect of hemolytic anemia among chemicals here.</a:t>
            </a:r>
            <a:endParaRPr kumimoji="1"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38</a:t>
            </a:fld>
            <a:endParaRPr lang="en-US" altLang="ja-JP"/>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This section describes</a:t>
            </a:r>
            <a:r>
              <a:rPr kumimoji="1" lang="en-US" altLang="ja-JP" baseline="0" dirty="0"/>
              <a:t> the methods to refer to detail information of each chemical in order to confirm the evidence as a category member.</a:t>
            </a:r>
            <a:endParaRPr kumimoji="1"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39</a:t>
            </a:fld>
            <a:endParaRPr lang="en-US" altLang="ja-JP"/>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91BDD86-6732-4123-8DA4-BC273200843A}" type="slidenum">
              <a:rPr lang="en-US" altLang="ja-JP" smtClean="0"/>
              <a:pPr/>
              <a:t>4</a:t>
            </a:fld>
            <a:endParaRPr lang="en-US" altLang="ja-JP"/>
          </a:p>
        </p:txBody>
      </p:sp>
    </p:spTree>
    <p:extLst>
      <p:ext uri="{BB962C8B-B14F-4D97-AF65-F5344CB8AC3E}">
        <p14:creationId xmlns:p14="http://schemas.microsoft.com/office/powerpoint/2010/main" val="30453925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In</a:t>
            </a:r>
            <a:r>
              <a:rPr kumimoji="1" lang="en-US" altLang="ja-JP" baseline="0" dirty="0"/>
              <a:t> order to link to detail information it is necessary to display the profiling result by related profiler.</a:t>
            </a:r>
          </a:p>
          <a:p>
            <a:r>
              <a:rPr kumimoji="1" lang="en-US" altLang="ja-JP" dirty="0"/>
              <a:t>Click “Profiling ” button to move to</a:t>
            </a:r>
            <a:r>
              <a:rPr kumimoji="1" lang="en-US" altLang="ja-JP" baseline="0" dirty="0"/>
              <a:t> the module.</a:t>
            </a:r>
          </a:p>
          <a:p>
            <a:r>
              <a:rPr kumimoji="1" lang="en-US" altLang="ja-JP" baseline="0" dirty="0"/>
              <a:t>Select these profilers, and then click the “Apply button” to display the profiling results for analogue chemicals.</a:t>
            </a:r>
            <a:endParaRPr kumimoji="1"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40</a:t>
            </a:fld>
            <a:endParaRPr lang="en-US" altLang="ja-JP"/>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Summary of</a:t>
            </a:r>
            <a:r>
              <a:rPr kumimoji="1" lang="en-US" altLang="ja-JP" baseline="0" dirty="0"/>
              <a:t> repeated dose toxicity test data is displayed by double-clicking the filed in the “</a:t>
            </a:r>
            <a:r>
              <a:rPr kumimoji="1" lang="en-US" altLang="ja-JP" dirty="0" err="1"/>
              <a:t>Sutdy</a:t>
            </a:r>
            <a:r>
              <a:rPr kumimoji="1" lang="en-US" altLang="ja-JP" dirty="0"/>
              <a:t> No. (Link to SSRDT)” of a chemical.</a:t>
            </a: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41</a:t>
            </a:fld>
            <a:endParaRPr lang="en-US" altLang="ja-JP"/>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baseline="0" dirty="0"/>
              <a:t>We can refer to the detail information of a chemical in HESS DB such as raw data of repeated dose toxicity test by double-clicking the filed of “</a:t>
            </a:r>
            <a:r>
              <a:rPr lang="en-US" altLang="ja-JP" dirty="0"/>
              <a:t>Chemical No. (Link to HESS DB</a:t>
            </a:r>
            <a:r>
              <a:rPr kumimoji="1" lang="en-US" altLang="ja-JP" dirty="0"/>
              <a:t>)” of a chemical to link to the DB.</a:t>
            </a: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42</a:t>
            </a:fld>
            <a:endParaRPr lang="en-US" altLang="ja-JP"/>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dirty="0">
                <a:solidFill>
                  <a:srgbClr val="FF0000"/>
                </a:solidFill>
              </a:rPr>
              <a:t>We can refer to the observed</a:t>
            </a:r>
            <a:r>
              <a:rPr lang="en-US" altLang="ja-JP" baseline="0" dirty="0">
                <a:solidFill>
                  <a:srgbClr val="FF0000"/>
                </a:solidFill>
              </a:rPr>
              <a:t> metabolism map of a chemical by double-clicking </a:t>
            </a:r>
            <a:r>
              <a:rPr kumimoji="1" lang="en-US" altLang="ja-JP" baseline="0" dirty="0"/>
              <a:t>the filed of “</a:t>
            </a:r>
            <a:r>
              <a:rPr lang="en-US" altLang="ja-JP" dirty="0">
                <a:solidFill>
                  <a:srgbClr val="FF0000"/>
                </a:solidFill>
              </a:rPr>
              <a:t>Rat Liver Metabolism Database</a:t>
            </a:r>
            <a:r>
              <a:rPr kumimoji="1" lang="en-US" altLang="ja-JP" dirty="0"/>
              <a:t>” of a chemical to link to </a:t>
            </a:r>
            <a:r>
              <a:rPr lang="en-US" altLang="ja-JP" dirty="0">
                <a:solidFill>
                  <a:srgbClr val="FF0000"/>
                </a:solidFill>
              </a:rPr>
              <a:t>the DB.</a:t>
            </a:r>
            <a:endParaRPr kumimoji="1"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43</a:t>
            </a:fld>
            <a:endParaRPr lang="en-US" altLang="ja-JP"/>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dirty="0">
              <a:solidFill>
                <a:srgbClr val="FF0000"/>
              </a:solidFill>
            </a:endParaRP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44</a:t>
            </a:fld>
            <a:endParaRPr lang="en-US" altLang="ja-JP"/>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dirty="0"/>
              <a:t>We can see the test conditions of the metabolism map </a:t>
            </a:r>
            <a:r>
              <a:rPr lang="en-US" altLang="ja-JP" baseline="0" dirty="0"/>
              <a:t>by clicking the “</a:t>
            </a:r>
            <a:r>
              <a:rPr lang="en-US" altLang="ja-JP" baseline="0" dirty="0" err="1"/>
              <a:t>i</a:t>
            </a:r>
            <a:r>
              <a:rPr lang="en-US" altLang="ja-JP" baseline="0" dirty="0"/>
              <a:t>” button.</a:t>
            </a:r>
            <a:endParaRPr kumimoji="1" lang="ja-JP" altLang="en-US"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45</a:t>
            </a:fld>
            <a:endParaRPr lang="en-US" altLang="ja-JP"/>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If </a:t>
            </a:r>
            <a:r>
              <a:rPr kumimoji="1" lang="en-US" altLang="ja-JP" baseline="0" dirty="0"/>
              <a:t>a chemical is regarded as not belonging to the category as the result of the confirmation, the chemical can be deleted by right-clicking the chemical structure, and  then selecting “</a:t>
            </a:r>
            <a:r>
              <a:rPr kumimoji="1" lang="en-US" altLang="ja-JP" dirty="0"/>
              <a:t>Delete Chemical</a:t>
            </a:r>
            <a:r>
              <a:rPr kumimoji="1" lang="en-US" altLang="ja-JP" baseline="0" dirty="0"/>
              <a:t>”.</a:t>
            </a:r>
            <a:endParaRPr kumimoji="1"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46</a:t>
            </a:fld>
            <a:endParaRPr lang="en-US" altLang="ja-JP"/>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This section</a:t>
            </a:r>
            <a:r>
              <a:rPr kumimoji="1" lang="en-US" altLang="ja-JP" baseline="0" dirty="0"/>
              <a:t> describes the method to fill the data gap of the target chemical by read-across based on the test data for the analogue chemicals.</a:t>
            </a: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47</a:t>
            </a:fld>
            <a:endParaRPr lang="en-US" altLang="ja-JP"/>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dirty="0"/>
              <a:t>Click</a:t>
            </a:r>
            <a:r>
              <a:rPr lang="en-US" altLang="ja-JP" baseline="0" dirty="0"/>
              <a:t> the ”Gap Filling” button to move to the module.</a:t>
            </a:r>
          </a:p>
          <a:p>
            <a:r>
              <a:rPr lang="en-US" altLang="ja-JP" baseline="0" dirty="0"/>
              <a:t>We select the target effect for data gap filling by clicking the filed of the target effect of the chemical to inverse.</a:t>
            </a:r>
            <a:endParaRPr lang="en-US" altLang="ja-JP" dirty="0"/>
          </a:p>
          <a:p>
            <a:r>
              <a:rPr lang="en-US" altLang="ja-JP" dirty="0"/>
              <a:t>This</a:t>
            </a:r>
            <a:r>
              <a:rPr lang="en-US" altLang="ja-JP" baseline="0" dirty="0"/>
              <a:t> example shows the case of the data gap filling for the LOEL for hemolytic anemia.</a:t>
            </a:r>
            <a:endParaRPr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48</a:t>
            </a:fld>
            <a:endParaRPr lang="en-US" altLang="ja-JP"/>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dirty="0"/>
              <a:t>Click</a:t>
            </a:r>
            <a:r>
              <a:rPr lang="en-US" altLang="ja-JP" baseline="0" dirty="0"/>
              <a:t> the LOEL field of the target chemical to inverse (blue).</a:t>
            </a:r>
          </a:p>
          <a:p>
            <a:r>
              <a:rPr lang="en-US" altLang="ja-JP" baseline="0" dirty="0"/>
              <a:t>Here, the target effect for the data gap filling is set as hemolytic anemia by the filtering applied above.</a:t>
            </a:r>
            <a:endParaRPr lang="en-US" altLang="ja-JP" dirty="0"/>
          </a:p>
          <a:p>
            <a:r>
              <a:rPr lang="en-US" altLang="ja-JP" dirty="0"/>
              <a:t>Select the “</a:t>
            </a:r>
            <a:r>
              <a:rPr kumimoji="1" lang="en-US" altLang="ja-JP" dirty="0"/>
              <a:t>Read-across</a:t>
            </a:r>
            <a:r>
              <a:rPr lang="en-US" altLang="ja-JP" dirty="0"/>
              <a:t>” in the radio button,</a:t>
            </a:r>
            <a:r>
              <a:rPr lang="en-US" altLang="ja-JP" baseline="0" dirty="0"/>
              <a:t> and then click “Apply” button.</a:t>
            </a:r>
          </a:p>
          <a:p>
            <a:r>
              <a:rPr lang="en-US" altLang="ja-JP" baseline="0" dirty="0"/>
              <a:t>A window for selecting target effects for data gap filling appears. Click the “OK” button.</a:t>
            </a:r>
            <a:endParaRPr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49</a:t>
            </a:fld>
            <a:endParaRPr lang="en-US" altLang="ja-JP"/>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Double-click</a:t>
            </a:r>
            <a:r>
              <a:rPr kumimoji="1" lang="en-US" altLang="ja-JP" baseline="0" dirty="0"/>
              <a:t> the icon of HESS in the desktop to </a:t>
            </a:r>
            <a:r>
              <a:rPr kumimoji="1" lang="en-US" altLang="ja-JP" dirty="0"/>
              <a:t>open.</a:t>
            </a:r>
            <a:endParaRPr kumimoji="1" lang="ja-JP" altLang="en-US"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5</a:t>
            </a:fld>
            <a:endParaRPr lang="en-US" altLang="ja-JP"/>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dirty="0"/>
              <a:t>Graphical plot of LOEL against </a:t>
            </a:r>
            <a:r>
              <a:rPr lang="en-US" altLang="ja-JP" dirty="0" err="1"/>
              <a:t>logKow</a:t>
            </a:r>
            <a:r>
              <a:rPr lang="en-US" altLang="ja-JP" dirty="0"/>
              <a:t> for the chemicals</a:t>
            </a:r>
            <a:r>
              <a:rPr lang="en-US" altLang="ja-JP" baseline="0" dirty="0"/>
              <a:t> in the </a:t>
            </a:r>
            <a:r>
              <a:rPr lang="en-US" altLang="ja-JP" dirty="0"/>
              <a:t>category</a:t>
            </a:r>
            <a:r>
              <a:rPr lang="en-US" altLang="ja-JP" baseline="0" dirty="0"/>
              <a:t> is shown.</a:t>
            </a:r>
            <a:endParaRPr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dirty="0"/>
              <a:t>The red dot represents</a:t>
            </a:r>
            <a:r>
              <a:rPr lang="en-US" altLang="ja-JP" baseline="0" dirty="0"/>
              <a:t> the target chemical. </a:t>
            </a:r>
          </a:p>
          <a:p>
            <a:r>
              <a:rPr lang="en-US" altLang="ja-JP" baseline="0" dirty="0"/>
              <a:t>The brown dots represent the analogue chemicals that are used for the calculation for predicting the LOEL for the target chemicals.</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baseline="0" dirty="0"/>
              <a:t>The blue dots represent the analogue chemicals that are not used for the calculation for predicting the LOEL for the target chemicals.</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dirty="0"/>
              <a:t>The predicted LOEL for hemolytic anemia for the target chemical is 36.7mg/kg/day.</a:t>
            </a:r>
            <a:endParaRPr lang="en-US" altLang="ja-JP" baseline="0"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50</a:t>
            </a:fld>
            <a:endParaRPr lang="en-US" altLang="ja-JP"/>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Here,</a:t>
            </a:r>
            <a:r>
              <a:rPr kumimoji="1" lang="en-US" altLang="ja-JP" baseline="0" dirty="0"/>
              <a:t> </a:t>
            </a:r>
            <a:r>
              <a:rPr kumimoji="1" lang="en-US" altLang="ja-JP" dirty="0"/>
              <a:t>we confirm</a:t>
            </a:r>
            <a:r>
              <a:rPr kumimoji="1" lang="en-US" altLang="ja-JP" baseline="0" dirty="0"/>
              <a:t> the </a:t>
            </a:r>
            <a:r>
              <a:rPr lang="en-US" altLang="ja-JP" dirty="0"/>
              <a:t>calculation options for the data gap filling.</a:t>
            </a:r>
            <a:endParaRPr kumimoji="1" lang="en-US" altLang="ja-JP" dirty="0"/>
          </a:p>
          <a:p>
            <a:r>
              <a:rPr kumimoji="1" lang="en-US" altLang="ja-JP" dirty="0"/>
              <a:t>Click</a:t>
            </a:r>
            <a:r>
              <a:rPr kumimoji="1" lang="en-US" altLang="ja-JP" baseline="0" dirty="0"/>
              <a:t> the “</a:t>
            </a:r>
            <a:r>
              <a:rPr lang="en-US" altLang="ja-JP" dirty="0"/>
              <a:t>Calculation </a:t>
            </a:r>
            <a:r>
              <a:rPr lang="en-US" altLang="ja-JP" dirty="0" err="1"/>
              <a:t>options</a:t>
            </a:r>
            <a:r>
              <a:rPr kumimoji="1" lang="en-US" altLang="ja-JP" baseline="0" dirty="0" err="1"/>
              <a:t>”button</a:t>
            </a:r>
            <a:r>
              <a:rPr kumimoji="1" lang="en-US" altLang="ja-JP" baseline="0" dirty="0"/>
              <a:t>, and then click the “</a:t>
            </a:r>
            <a:r>
              <a:rPr lang="en-US" altLang="ja-JP" dirty="0"/>
              <a:t>Data usage</a:t>
            </a:r>
            <a:r>
              <a:rPr kumimoji="1" lang="en-US" altLang="ja-JP" baseline="0" dirty="0"/>
              <a:t>” button.</a:t>
            </a:r>
            <a:endParaRPr kumimoji="1" lang="en-US" altLang="ja-JP" dirty="0"/>
          </a:p>
          <a:p>
            <a:r>
              <a:rPr lang="en-US" altLang="ja-JP" dirty="0"/>
              <a:t>Confirm the radio</a:t>
            </a:r>
            <a:r>
              <a:rPr lang="en-US" altLang="ja-JP" baseline="0" dirty="0"/>
              <a:t> button selecting “Minimal”.</a:t>
            </a:r>
          </a:p>
          <a:p>
            <a:r>
              <a:rPr lang="en-US" altLang="ja-JP" dirty="0"/>
              <a:t>This means that the minimal value is used as the representative value for each chemicals.</a:t>
            </a:r>
          </a:p>
          <a:p>
            <a:r>
              <a:rPr lang="en-US" altLang="ja-JP" dirty="0"/>
              <a:t>In this case,</a:t>
            </a:r>
            <a:r>
              <a:rPr lang="en-US" altLang="ja-JP" baseline="0" dirty="0"/>
              <a:t> the </a:t>
            </a:r>
            <a:r>
              <a:rPr lang="en-US" altLang="ja-JP" dirty="0"/>
              <a:t>minimal LOEL for each effect</a:t>
            </a:r>
            <a:r>
              <a:rPr lang="en-US" altLang="ja-JP" baseline="0" dirty="0"/>
              <a:t> related to hemolytic anemia </a:t>
            </a:r>
            <a:r>
              <a:rPr lang="en-US" altLang="ja-JP" dirty="0"/>
              <a:t>is used as the representative value for each chemical.</a:t>
            </a:r>
          </a:p>
          <a:p>
            <a:r>
              <a:rPr lang="en-US" altLang="ja-JP" dirty="0"/>
              <a:t>That is, the LOEL for </a:t>
            </a:r>
            <a:r>
              <a:rPr lang="en-US" altLang="ja-JP" baseline="0" dirty="0"/>
              <a:t>hemolytic anemia is used as </a:t>
            </a:r>
            <a:r>
              <a:rPr lang="en-US" altLang="ja-JP" dirty="0"/>
              <a:t>the representative value for each chemical.</a:t>
            </a:r>
          </a:p>
          <a:p>
            <a:r>
              <a:rPr lang="en-US" altLang="ja-JP" dirty="0"/>
              <a:t>Click the “OK” button.</a:t>
            </a: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51</a:t>
            </a:fld>
            <a:endParaRPr lang="en-US" altLang="ja-JP"/>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Click the “Gap filling </a:t>
            </a:r>
            <a:r>
              <a:rPr kumimoji="1" lang="en-US" altLang="ja-JP" dirty="0" err="1"/>
              <a:t>approach”button</a:t>
            </a:r>
            <a:r>
              <a:rPr kumimoji="1" lang="en-US" altLang="ja-JP" dirty="0"/>
              <a:t>, and then</a:t>
            </a:r>
            <a:r>
              <a:rPr kumimoji="1" lang="en-US" altLang="ja-JP" baseline="0" dirty="0"/>
              <a:t> click the “Read-</a:t>
            </a:r>
            <a:r>
              <a:rPr kumimoji="1" lang="en-US" altLang="ja-JP" baseline="0" dirty="0" err="1"/>
              <a:t>across”button</a:t>
            </a:r>
            <a:r>
              <a:rPr kumimoji="1" lang="en-US" altLang="ja-JP" baseline="0" dirty="0"/>
              <a:t>.</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dirty="0"/>
              <a:t>Confirm the “approximation type” </a:t>
            </a:r>
            <a:r>
              <a:rPr lang="en-US" altLang="ja-JP" baseline="0" dirty="0"/>
              <a:t>selecting “Average” and the number of neighbors selecting “5”.</a:t>
            </a:r>
            <a:endParaRPr kumimoji="1" lang="en-US" altLang="ja-JP" dirty="0"/>
          </a:p>
          <a:p>
            <a:r>
              <a:rPr kumimoji="1" lang="en-US" altLang="ja-JP" dirty="0"/>
              <a:t>This</a:t>
            </a:r>
            <a:r>
              <a:rPr kumimoji="1" lang="en-US" altLang="ja-JP" baseline="0" dirty="0"/>
              <a:t> means that the average of the representative values of 5 analogue chemicals with </a:t>
            </a:r>
            <a:r>
              <a:rPr kumimoji="1" lang="en-US" altLang="ja-JP" baseline="0" dirty="0" err="1"/>
              <a:t>logKow</a:t>
            </a:r>
            <a:r>
              <a:rPr kumimoji="1" lang="en-US" altLang="ja-JP" baseline="0" dirty="0"/>
              <a:t> nearest to the </a:t>
            </a:r>
            <a:r>
              <a:rPr kumimoji="1" lang="en-US" altLang="ja-JP" baseline="0" dirty="0" err="1"/>
              <a:t>logKow</a:t>
            </a:r>
            <a:r>
              <a:rPr kumimoji="1" lang="en-US" altLang="ja-JP" baseline="0" dirty="0"/>
              <a:t> of the target is used as the prediction value.</a:t>
            </a:r>
            <a:endParaRPr kumimoji="1" lang="en-US" altLang="ja-JP" dirty="0"/>
          </a:p>
          <a:p>
            <a:r>
              <a:rPr lang="en-US" altLang="ja-JP" dirty="0"/>
              <a:t>Click the “OK” button.</a:t>
            </a: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52</a:t>
            </a:fld>
            <a:endParaRPr lang="en-US" altLang="ja-JP"/>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The method</a:t>
            </a:r>
            <a:r>
              <a:rPr kumimoji="1" lang="en-US" altLang="ja-JP" baseline="0" dirty="0"/>
              <a:t> of </a:t>
            </a:r>
            <a:r>
              <a:rPr kumimoji="1" lang="en-US" altLang="ja-JP" baseline="0" dirty="0" err="1"/>
              <a:t>subcategorization</a:t>
            </a:r>
            <a:r>
              <a:rPr kumimoji="1" lang="en-US" altLang="ja-JP" baseline="0" dirty="0"/>
              <a:t> for selecting more similar chemicals for using data gap filling is shown.</a:t>
            </a:r>
          </a:p>
          <a:p>
            <a:r>
              <a:rPr kumimoji="1" lang="en-US" altLang="ja-JP" dirty="0"/>
              <a:t>Click</a:t>
            </a:r>
            <a:r>
              <a:rPr kumimoji="1" lang="en-US" altLang="ja-JP" baseline="0" dirty="0"/>
              <a:t> the “</a:t>
            </a:r>
            <a:r>
              <a:rPr lang="en-US" altLang="ja-JP" dirty="0"/>
              <a:t>Select/filter </a:t>
            </a:r>
            <a:r>
              <a:rPr lang="en-US" altLang="ja-JP" dirty="0" err="1"/>
              <a:t>data</a:t>
            </a:r>
            <a:r>
              <a:rPr kumimoji="1" lang="en-US" altLang="ja-JP" baseline="0" dirty="0" err="1"/>
              <a:t>”button</a:t>
            </a:r>
            <a:r>
              <a:rPr kumimoji="1" lang="en-US" altLang="ja-JP" baseline="0" dirty="0"/>
              <a:t>, and then click the “</a:t>
            </a:r>
            <a:r>
              <a:rPr lang="en-US" altLang="ja-JP" dirty="0" err="1"/>
              <a:t>subcategorize”button</a:t>
            </a:r>
            <a:r>
              <a:rPr lang="en-US" altLang="ja-JP" dirty="0"/>
              <a:t>.</a:t>
            </a:r>
            <a:endParaRPr kumimoji="1" lang="en-US" altLang="ja-JP" dirty="0"/>
          </a:p>
          <a:p>
            <a:r>
              <a:rPr kumimoji="1" lang="en-US" altLang="ja-JP" dirty="0"/>
              <a:t>Click the “Repeated dose toxicity” profiler</a:t>
            </a:r>
            <a:r>
              <a:rPr kumimoji="1" lang="en-US" altLang="ja-JP" baseline="0" dirty="0"/>
              <a:t> to inverse.</a:t>
            </a:r>
            <a:endParaRPr kumimoji="1" lang="en-US" altLang="ja-JP" dirty="0"/>
          </a:p>
          <a:p>
            <a:r>
              <a:rPr kumimoji="1" lang="en-US" altLang="ja-JP" dirty="0"/>
              <a:t>The</a:t>
            </a:r>
            <a:r>
              <a:rPr kumimoji="1" lang="en-US" altLang="ja-JP" baseline="0" dirty="0"/>
              <a:t> categories to which the target chemical belongs are displayed in the “Target” filed in the window.</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The</a:t>
            </a:r>
            <a:r>
              <a:rPr kumimoji="1" lang="en-US" altLang="ja-JP" baseline="0" dirty="0"/>
              <a:t> categories to which the analogue chemicals belongs are displayed in the “Analogues” filed in the window and the number in the parenthesis represents the number of chemicals that belong to the category.</a:t>
            </a:r>
            <a:endParaRPr kumimoji="1" lang="en-US" altLang="ja-JP" dirty="0"/>
          </a:p>
          <a:p>
            <a:r>
              <a:rPr lang="en-US" altLang="ja-JP" dirty="0"/>
              <a:t>The categories displayed in reverse video in the “Analogues” filed represent</a:t>
            </a:r>
            <a:r>
              <a:rPr lang="en-US" altLang="ja-JP" baseline="0" dirty="0"/>
              <a:t> the categories to which the target chemical dose not belong. </a:t>
            </a:r>
          </a:p>
          <a:p>
            <a:r>
              <a:rPr lang="en-US" altLang="ja-JP" baseline="0" dirty="0"/>
              <a:t>We could remove the analogue chemicals belonging to these category  to subcategorize because these chemicals have possibility to induce different effect as that of the target chemicals.</a:t>
            </a:r>
          </a:p>
          <a:p>
            <a:r>
              <a:rPr lang="en-US" altLang="ja-JP" dirty="0"/>
              <a:t>Click the “Remove” button</a:t>
            </a:r>
            <a:r>
              <a:rPr lang="en-US" altLang="ja-JP" baseline="0" dirty="0"/>
              <a:t> to remove the categories displayed in reverse video.</a:t>
            </a:r>
          </a:p>
          <a:p>
            <a:r>
              <a:rPr lang="en-US" altLang="ja-JP" baseline="0" dirty="0"/>
              <a:t>Close the window.</a:t>
            </a:r>
            <a:endParaRPr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53</a:t>
            </a:fld>
            <a:endParaRPr lang="en-US" altLang="ja-JP"/>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As the result of</a:t>
            </a:r>
            <a:r>
              <a:rPr kumimoji="1" lang="en-US" altLang="ja-JP" baseline="0" dirty="0"/>
              <a:t> the sub categorization, 4 analogue chemicals have remained, and the prediction result has been calculated as 17.1mg/kg/day.</a:t>
            </a:r>
            <a:endParaRPr kumimoji="1"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54</a:t>
            </a:fld>
            <a:endParaRPr lang="en-US" altLang="ja-JP"/>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The method for subcategorizing</a:t>
            </a:r>
            <a:r>
              <a:rPr kumimoji="1" lang="en-US" altLang="ja-JP" baseline="0" dirty="0"/>
              <a:t> by test conditions is described.</a:t>
            </a:r>
          </a:p>
          <a:p>
            <a:r>
              <a:rPr kumimoji="1" lang="en-US" altLang="ja-JP" baseline="0" dirty="0"/>
              <a:t>Click the “Select/filter data” button and then click the “Filter point by test conditions” button.</a:t>
            </a:r>
          </a:p>
          <a:p>
            <a:r>
              <a:rPr kumimoji="1" lang="en-US" altLang="ja-JP" dirty="0"/>
              <a:t>When we select an item of test</a:t>
            </a:r>
            <a:r>
              <a:rPr kumimoji="1" lang="en-US" altLang="ja-JP" baseline="0" dirty="0"/>
              <a:t> condition shown in the left side in the appeared “</a:t>
            </a:r>
            <a:r>
              <a:rPr lang="en-US" altLang="ja-JP" dirty="0"/>
              <a:t>Data Filter</a:t>
            </a:r>
            <a:r>
              <a:rPr kumimoji="1" lang="en-US" altLang="ja-JP" baseline="0" dirty="0"/>
              <a:t>” window, the distribution of the test conditions for the analogue chemicals is shown. The number in the parenthesis represents the number of data points tested by the condition.</a:t>
            </a:r>
            <a:endParaRPr kumimoji="1" lang="en-US" altLang="ja-JP" dirty="0"/>
          </a:p>
          <a:p>
            <a:r>
              <a:rPr kumimoji="1" lang="en-US" altLang="ja-JP" baseline="0" dirty="0" err="1"/>
              <a:t>Subcategorization</a:t>
            </a:r>
            <a:r>
              <a:rPr kumimoji="1" lang="en-US" altLang="ja-JP" baseline="0" dirty="0"/>
              <a:t> by administration period is shown as an example, here.</a:t>
            </a:r>
          </a:p>
          <a:p>
            <a:r>
              <a:rPr kumimoji="1" lang="en-US" altLang="ja-JP" baseline="0" dirty="0"/>
              <a:t>Click the “Administration period (day)” to invert, and then click the “(20) 91”to invert.</a:t>
            </a:r>
          </a:p>
          <a:p>
            <a:r>
              <a:rPr kumimoji="1" lang="en-US" altLang="ja-JP" dirty="0"/>
              <a:t>Click the “Remove” button to remove the 20 data points tested by the administration</a:t>
            </a:r>
            <a:r>
              <a:rPr kumimoji="1" lang="en-US" altLang="ja-JP" baseline="0" dirty="0"/>
              <a:t> period of </a:t>
            </a:r>
            <a:r>
              <a:rPr kumimoji="1" lang="en-US" altLang="ja-JP" dirty="0"/>
              <a:t>91 day.</a:t>
            </a:r>
          </a:p>
          <a:p>
            <a:r>
              <a:rPr kumimoji="1" lang="en-US" altLang="ja-JP" dirty="0"/>
              <a:t>Close the window.</a:t>
            </a: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55</a:t>
            </a:fld>
            <a:endParaRPr lang="en-US" altLang="ja-JP"/>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As the result,</a:t>
            </a:r>
            <a:r>
              <a:rPr kumimoji="1" lang="en-US" altLang="ja-JP" baseline="0" dirty="0"/>
              <a:t> 3 analogue chemicals which have very similar LOELs and </a:t>
            </a:r>
            <a:r>
              <a:rPr kumimoji="1" lang="en-US" altLang="ja-JP" baseline="0" dirty="0" err="1"/>
              <a:t>logPs</a:t>
            </a:r>
            <a:r>
              <a:rPr kumimoji="1" lang="en-US" altLang="ja-JP" baseline="0" dirty="0"/>
              <a:t> for hemolytic anemia have remained.</a:t>
            </a:r>
          </a:p>
          <a:p>
            <a:r>
              <a:rPr kumimoji="1" lang="en-US" altLang="ja-JP" baseline="0" dirty="0"/>
              <a:t>The prediction value is calculated as 17.7mg/kg/day.</a:t>
            </a:r>
          </a:p>
          <a:p>
            <a:r>
              <a:rPr kumimoji="1" lang="en-US" altLang="ja-JP" baseline="0" dirty="0"/>
              <a:t>You can zoom in a part of the graph by drugging the part from the upper left to the lower right.</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When you drug any aria</a:t>
            </a:r>
            <a:r>
              <a:rPr kumimoji="1" lang="en-US" altLang="ja-JP" baseline="0" dirty="0"/>
              <a:t> in the graph </a:t>
            </a:r>
            <a:r>
              <a:rPr kumimoji="1" lang="en-US" altLang="ja-JP" dirty="0"/>
              <a:t>from the left lower to the right upper,</a:t>
            </a:r>
            <a:r>
              <a:rPr kumimoji="1" lang="en-US" altLang="ja-JP" baseline="0" dirty="0"/>
              <a:t> the zoom is canceled.</a:t>
            </a:r>
            <a:endParaRPr kumimoji="1"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56</a:t>
            </a:fld>
            <a:endParaRPr lang="en-US" altLang="ja-JP"/>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We can see</a:t>
            </a:r>
            <a:r>
              <a:rPr kumimoji="1" lang="en-US" altLang="ja-JP" baseline="0" dirty="0"/>
              <a:t> the information of the chemicals such as chemical structure by double-clicking the dot.</a:t>
            </a:r>
          </a:p>
          <a:p>
            <a:r>
              <a:rPr kumimoji="1" lang="en-US" altLang="ja-JP" dirty="0"/>
              <a:t>We see that all</a:t>
            </a:r>
            <a:r>
              <a:rPr kumimoji="1" lang="en-US" altLang="ja-JP" baseline="0" dirty="0"/>
              <a:t> 3 analogue chemicals are isomers of </a:t>
            </a:r>
            <a:r>
              <a:rPr kumimoji="1" lang="en-US" altLang="ja-JP" baseline="0" dirty="0" err="1"/>
              <a:t>dichloro</a:t>
            </a:r>
            <a:r>
              <a:rPr kumimoji="1" lang="en-US" altLang="ja-JP" baseline="0" dirty="0"/>
              <a:t> nitro benzenes.</a:t>
            </a:r>
            <a:endParaRPr kumimoji="1"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57</a:t>
            </a:fld>
            <a:endParaRPr lang="en-US" altLang="ja-JP"/>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dirty="0"/>
              <a:t>Click the “Accept prediction” button, and </a:t>
            </a:r>
            <a:r>
              <a:rPr kumimoji="1" lang="en-US" altLang="ja-JP" dirty="0"/>
              <a:t>then click the “Return to matrix”</a:t>
            </a:r>
            <a:r>
              <a:rPr kumimoji="1" lang="en-US" altLang="ja-JP" baseline="0" dirty="0"/>
              <a:t> button to accept the prediction result and to finish the prediction.</a:t>
            </a:r>
            <a:endParaRPr kumimoji="1" lang="ja-JP" altLang="en-US"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58</a:t>
            </a:fld>
            <a:endParaRPr lang="en-US" altLang="ja-JP"/>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The prediction result</a:t>
            </a:r>
            <a:r>
              <a:rPr kumimoji="1" lang="en-US" altLang="ja-JP" baseline="0" dirty="0"/>
              <a:t> of 17.7mg/kg/day has been entered </a:t>
            </a:r>
            <a:r>
              <a:rPr lang="ja-JP" altLang="en-US" dirty="0"/>
              <a:t>（</a:t>
            </a:r>
            <a:r>
              <a:rPr lang="en-US" altLang="ja-JP" dirty="0"/>
              <a:t>R</a:t>
            </a:r>
            <a:r>
              <a:rPr lang="ja-JP" altLang="en-US" dirty="0"/>
              <a:t>：</a:t>
            </a:r>
            <a:r>
              <a:rPr lang="en-US" altLang="ja-JP" dirty="0"/>
              <a:t>read across</a:t>
            </a:r>
            <a:r>
              <a:rPr lang="ja-JP" altLang="en-US" dirty="0"/>
              <a:t>）</a:t>
            </a:r>
            <a:r>
              <a:rPr kumimoji="1" lang="en-US" altLang="ja-JP" baseline="0" dirty="0"/>
              <a:t>.</a:t>
            </a:r>
          </a:p>
          <a:p>
            <a:r>
              <a:rPr kumimoji="1" lang="en-US" altLang="ja-JP" baseline="0" dirty="0"/>
              <a:t>Click the “Report” button to move to the module.</a:t>
            </a:r>
            <a:endParaRPr kumimoji="1" lang="en-US" altLang="ja-JP" dirty="0"/>
          </a:p>
        </p:txBody>
      </p:sp>
      <p:sp>
        <p:nvSpPr>
          <p:cNvPr id="4" name="スライド番号プレースホルダー 3"/>
          <p:cNvSpPr>
            <a:spLocks noGrp="1"/>
          </p:cNvSpPr>
          <p:nvPr>
            <p:ph type="sldNum" sz="quarter" idx="10"/>
          </p:nvPr>
        </p:nvSpPr>
        <p:spPr/>
        <p:txBody>
          <a:bodyPr/>
          <a:lstStyle/>
          <a:p>
            <a:fld id="{391BDD86-6732-4123-8DA4-BC273200843A}" type="slidenum">
              <a:rPr lang="en-US" altLang="ja-JP" smtClean="0"/>
              <a:pPr/>
              <a:t>59</a:t>
            </a:fld>
            <a:endParaRPr lang="en-US" altLang="ja-JP"/>
          </a:p>
        </p:txBody>
      </p:sp>
    </p:spTree>
    <p:extLst>
      <p:ext uri="{BB962C8B-B14F-4D97-AF65-F5344CB8AC3E}">
        <p14:creationId xmlns:p14="http://schemas.microsoft.com/office/powerpoint/2010/main" val="2289645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These</a:t>
            </a:r>
            <a:r>
              <a:rPr kumimoji="1" lang="en-US" altLang="ja-JP" baseline="0" dirty="0"/>
              <a:t> </a:t>
            </a:r>
            <a:r>
              <a:rPr kumimoji="1" lang="en-US" altLang="ja-JP" dirty="0"/>
              <a:t>buttons</a:t>
            </a:r>
            <a:r>
              <a:rPr kumimoji="1" lang="en-US" altLang="ja-JP" baseline="0" dirty="0"/>
              <a:t> are to move each module which is consistent with the workflow of HESS.</a:t>
            </a: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6</a:t>
            </a:fld>
            <a:endParaRPr lang="en-US" altLang="ja-JP"/>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The prediction</a:t>
            </a:r>
            <a:r>
              <a:rPr kumimoji="1" lang="en-US" altLang="ja-JP" baseline="0" dirty="0"/>
              <a:t> operation so far are recorded and the prediction report can be created automatically.</a:t>
            </a:r>
            <a:endParaRPr kumimoji="1" lang="en-US" altLang="ja-JP" dirty="0"/>
          </a:p>
          <a:p>
            <a:r>
              <a:rPr kumimoji="1" lang="en-US" altLang="ja-JP" dirty="0"/>
              <a:t>Click</a:t>
            </a:r>
            <a:r>
              <a:rPr kumimoji="1" lang="en-US" altLang="ja-JP" baseline="0" dirty="0"/>
              <a:t> the [+] node of the “prediction” in the “</a:t>
            </a:r>
            <a:r>
              <a:rPr kumimoji="1" lang="en-US" altLang="ja-JP" dirty="0"/>
              <a:t>Available data to report</a:t>
            </a:r>
            <a:r>
              <a:rPr kumimoji="1" lang="en-US" altLang="ja-JP" baseline="0" dirty="0"/>
              <a:t>” field to expand the tree, and then click the “</a:t>
            </a:r>
            <a:r>
              <a:rPr kumimoji="1" lang="en-US" altLang="ja-JP" dirty="0"/>
              <a:t>NEDO </a:t>
            </a:r>
          </a:p>
          <a:p>
            <a:r>
              <a:rPr kumimoji="1" lang="en-US" altLang="ja-JP" dirty="0"/>
              <a:t>HESS prediction for LOEL</a:t>
            </a:r>
            <a:r>
              <a:rPr kumimoji="1" lang="en-US" altLang="ja-JP" baseline="0" dirty="0"/>
              <a:t>” to inverse.</a:t>
            </a:r>
            <a:endParaRPr kumimoji="1" lang="en-US" altLang="ja-JP" dirty="0"/>
          </a:p>
          <a:p>
            <a:r>
              <a:rPr kumimoji="1" lang="en-US" altLang="ja-JP" dirty="0"/>
              <a:t>Click the “Create</a:t>
            </a:r>
            <a:r>
              <a:rPr kumimoji="1" lang="en-US" altLang="ja-JP" baseline="0" dirty="0"/>
              <a:t>” button to create the report of the prediction automatically.</a:t>
            </a:r>
          </a:p>
          <a:p>
            <a:r>
              <a:rPr kumimoji="1" lang="en-US" altLang="ja-JP" baseline="0" dirty="0"/>
              <a:t>We can save the created report as a PDF file by clicking the “Save as PDF” button.</a:t>
            </a:r>
          </a:p>
          <a:p>
            <a:r>
              <a:rPr kumimoji="1" lang="en-US" altLang="ja-JP" baseline="0" dirty="0"/>
              <a:t>We have completed the operation of the data gap filling for hemolytic anima.</a:t>
            </a:r>
            <a:endParaRPr lang="en-US" altLang="ja-JP" dirty="0"/>
          </a:p>
        </p:txBody>
      </p:sp>
      <p:sp>
        <p:nvSpPr>
          <p:cNvPr id="4" name="スライド番号プレースホルダー 3"/>
          <p:cNvSpPr>
            <a:spLocks noGrp="1"/>
          </p:cNvSpPr>
          <p:nvPr>
            <p:ph type="sldNum" sz="quarter" idx="10"/>
          </p:nvPr>
        </p:nvSpPr>
        <p:spPr/>
        <p:txBody>
          <a:bodyPr/>
          <a:lstStyle/>
          <a:p>
            <a:fld id="{391BDD86-6732-4123-8DA4-BC273200843A}" type="slidenum">
              <a:rPr lang="en-US" altLang="ja-JP" smtClean="0"/>
              <a:pPr/>
              <a:t>60</a:t>
            </a:fld>
            <a:endParaRPr lang="en-US" altLang="ja-JP"/>
          </a:p>
        </p:txBody>
      </p:sp>
    </p:spTree>
    <p:extLst>
      <p:ext uri="{BB962C8B-B14F-4D97-AF65-F5344CB8AC3E}">
        <p14:creationId xmlns:p14="http://schemas.microsoft.com/office/powerpoint/2010/main" val="288599444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875721">
              <a:defRPr/>
            </a:pPr>
            <a:r>
              <a:rPr kumimoji="1" lang="en-US" altLang="ja-JP" dirty="0"/>
              <a:t>We could make data gap filling</a:t>
            </a:r>
            <a:r>
              <a:rPr kumimoji="1" lang="en-US" altLang="ja-JP" baseline="0" dirty="0"/>
              <a:t> for other organs, as the same manner as the case of hemolytic anemia shown so far. </a:t>
            </a:r>
            <a:endParaRPr kumimoji="1" lang="en-US" altLang="ja-JP" dirty="0"/>
          </a:p>
          <a:p>
            <a:pPr defTabSz="875721">
              <a:defRPr/>
            </a:pPr>
            <a:r>
              <a:rPr kumimoji="1" lang="en-US" altLang="ja-JP" dirty="0"/>
              <a:t>And then, we could regard the minimum of</a:t>
            </a:r>
            <a:r>
              <a:rPr kumimoji="1" lang="en-US" altLang="ja-JP" baseline="0" dirty="0"/>
              <a:t> these as the LOEL for whole body.</a:t>
            </a:r>
            <a:endParaRPr kumimoji="1" lang="en-US" altLang="ja-JP" dirty="0"/>
          </a:p>
          <a:p>
            <a:pPr defTabSz="875721">
              <a:defRPr/>
            </a:pPr>
            <a:r>
              <a:rPr kumimoji="1" lang="en-US" altLang="ja-JP" dirty="0"/>
              <a:t>For example,</a:t>
            </a:r>
            <a:r>
              <a:rPr kumimoji="1" lang="en-US" altLang="ja-JP" baseline="0" dirty="0"/>
              <a:t> if we predicted the LOEL for </a:t>
            </a:r>
            <a:r>
              <a:rPr kumimoji="1" lang="en-US" altLang="ja-JP" baseline="0" dirty="0" err="1"/>
              <a:t>hepato</a:t>
            </a:r>
            <a:r>
              <a:rPr kumimoji="1" lang="en-US" altLang="ja-JP" baseline="0" dirty="0"/>
              <a:t> toxicity as 44.3mg/kg/day for the same target chemical.</a:t>
            </a:r>
          </a:p>
          <a:p>
            <a:pPr defTabSz="875721">
              <a:defRPr/>
            </a:pPr>
            <a:r>
              <a:rPr kumimoji="1" lang="en-US" altLang="ja-JP" dirty="0"/>
              <a:t>We could</a:t>
            </a:r>
            <a:r>
              <a:rPr kumimoji="1" lang="ja-JP" altLang="en-US" dirty="0"/>
              <a:t> </a:t>
            </a:r>
            <a:r>
              <a:rPr kumimoji="1" lang="en-US" altLang="ja-JP" dirty="0"/>
              <a:t>select the 17.7mg/kg/day of the LOEL for hemolytic anemia as the LOEL for whole body.</a:t>
            </a:r>
          </a:p>
        </p:txBody>
      </p:sp>
      <p:sp>
        <p:nvSpPr>
          <p:cNvPr id="4" name="スライド番号プレースホルダー 3"/>
          <p:cNvSpPr>
            <a:spLocks noGrp="1"/>
          </p:cNvSpPr>
          <p:nvPr>
            <p:ph type="sldNum" sz="quarter" idx="10"/>
          </p:nvPr>
        </p:nvSpPr>
        <p:spPr/>
        <p:txBody>
          <a:bodyPr/>
          <a:lstStyle/>
          <a:p>
            <a:fld id="{391BDD86-6732-4123-8DA4-BC273200843A}" type="slidenum">
              <a:rPr lang="en-US" altLang="ja-JP" smtClean="0"/>
              <a:pPr/>
              <a:t>61</a:t>
            </a:fld>
            <a:endParaRPr lang="en-US" altLang="ja-JP"/>
          </a:p>
        </p:txBody>
      </p:sp>
    </p:spTree>
    <p:extLst>
      <p:ext uri="{BB962C8B-B14F-4D97-AF65-F5344CB8AC3E}">
        <p14:creationId xmlns:p14="http://schemas.microsoft.com/office/powerpoint/2010/main" val="288774921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219E02C4-17DD-4493-9C73-7975CEC08E95}" type="slidenum">
              <a:rPr kumimoji="1" lang="ja-JP" altLang="en-US" smtClean="0"/>
              <a:pPr/>
              <a:t>62</a:t>
            </a:fld>
            <a:endParaRPr kumimoji="1" lang="ja-JP"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lang="en-US" altLang="ja-JP" dirty="0"/>
              <a:t>Click</a:t>
            </a:r>
            <a:r>
              <a:rPr lang="en-US" altLang="ja-JP" baseline="0" dirty="0"/>
              <a:t> the “input” button to move to the module.</a:t>
            </a:r>
          </a:p>
          <a:p>
            <a:r>
              <a:rPr lang="en-US" altLang="ja-JP" dirty="0"/>
              <a:t>In this module,</a:t>
            </a:r>
            <a:r>
              <a:rPr lang="en-US" altLang="ja-JP" baseline="0" dirty="0"/>
              <a:t> we can input target chemical by CAS RN, chemical name or chemical structure etc.</a:t>
            </a:r>
          </a:p>
          <a:p>
            <a:r>
              <a:rPr lang="en-US" altLang="ja-JP" dirty="0"/>
              <a:t>T</a:t>
            </a:r>
            <a:r>
              <a:rPr lang="en-US" altLang="ja-JP" baseline="0" dirty="0"/>
              <a:t>wo examples of input methods are shown below.</a:t>
            </a:r>
            <a:endParaRPr lang="en-US" altLang="ja-JP" dirty="0"/>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7</a:t>
            </a:fld>
            <a:endParaRPr lang="en-US" altLang="ja-JP"/>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Case</a:t>
            </a:r>
            <a:r>
              <a:rPr kumimoji="1" lang="en-US" altLang="ja-JP" baseline="0" dirty="0"/>
              <a:t> 1: </a:t>
            </a:r>
            <a:r>
              <a:rPr kumimoji="1" lang="en-US" altLang="ja-JP" dirty="0"/>
              <a:t>Input target chemical by CAS RN:</a:t>
            </a:r>
          </a:p>
          <a:p>
            <a:r>
              <a:rPr kumimoji="1" lang="en-US" altLang="ja-JP" baseline="0" dirty="0">
                <a:solidFill>
                  <a:srgbClr val="FF0000"/>
                </a:solidFill>
              </a:rPr>
              <a:t>Click the “CAS” button.</a:t>
            </a:r>
            <a:endParaRPr kumimoji="1" lang="ja-JP" altLang="en-US" baseline="0" dirty="0">
              <a:solidFill>
                <a:srgbClr val="FF0000"/>
              </a:solidFill>
            </a:endParaRPr>
          </a:p>
          <a:p>
            <a:r>
              <a:rPr kumimoji="1" lang="en-US" altLang="ja-JP" baseline="0" dirty="0">
                <a:solidFill>
                  <a:srgbClr val="FF0000"/>
                </a:solidFill>
              </a:rPr>
              <a:t>Enter the CAS RN of “89612”, and then click the “Search” button.</a:t>
            </a:r>
            <a:endParaRPr kumimoji="1" lang="ja-JP" altLang="en-US" baseline="0" dirty="0">
              <a:solidFill>
                <a:srgbClr val="FF0000"/>
              </a:solidFill>
            </a:endParaRPr>
          </a:p>
          <a:p>
            <a:r>
              <a:rPr kumimoji="1" lang="en-US" altLang="ja-JP" baseline="0" dirty="0">
                <a:solidFill>
                  <a:srgbClr val="FF0000"/>
                </a:solidFill>
              </a:rPr>
              <a:t>Click the “Set Target” button to input the target chemical into HESS.</a:t>
            </a:r>
            <a:endParaRPr kumimoji="1" lang="ja-JP" altLang="en-US" baseline="0" dirty="0">
              <a:solidFill>
                <a:srgbClr val="FF0000"/>
              </a:solidFill>
            </a:endParaRP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8</a:t>
            </a:fld>
            <a:endParaRPr lang="en-US" altLang="ja-JP"/>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a:t>Case</a:t>
            </a:r>
            <a:r>
              <a:rPr kumimoji="1" lang="en-US" altLang="ja-JP" baseline="0" dirty="0"/>
              <a:t> 2: </a:t>
            </a:r>
            <a:r>
              <a:rPr kumimoji="1" lang="en-US" altLang="ja-JP" dirty="0"/>
              <a:t>Input target chemical by chemical</a:t>
            </a:r>
            <a:r>
              <a:rPr kumimoji="1" lang="en-US" altLang="ja-JP" baseline="0" dirty="0"/>
              <a:t> structure:</a:t>
            </a:r>
            <a:endParaRPr kumimoji="1" lang="en-US" altLang="ja-JP" dirty="0"/>
          </a:p>
          <a:p>
            <a:r>
              <a:rPr lang="en-US" altLang="ja-JP" dirty="0">
                <a:solidFill>
                  <a:srgbClr val="FF0000"/>
                </a:solidFill>
              </a:rPr>
              <a:t>Click</a:t>
            </a:r>
            <a:r>
              <a:rPr lang="en-US" altLang="ja-JP" baseline="0" dirty="0">
                <a:solidFill>
                  <a:srgbClr val="FF0000"/>
                </a:solidFill>
              </a:rPr>
              <a:t> the “Drawing” button.</a:t>
            </a:r>
            <a:endParaRPr lang="ja-JP" altLang="en-US" dirty="0">
              <a:solidFill>
                <a:srgbClr val="FF0000"/>
              </a:solidFill>
            </a:endParaRPr>
          </a:p>
          <a:p>
            <a:r>
              <a:rPr lang="en-US" altLang="ja-JP" dirty="0">
                <a:solidFill>
                  <a:srgbClr val="FF0000"/>
                </a:solidFill>
              </a:rPr>
              <a:t>Click the template</a:t>
            </a:r>
            <a:r>
              <a:rPr lang="en-US" altLang="ja-JP" baseline="0" dirty="0">
                <a:solidFill>
                  <a:srgbClr val="FF0000"/>
                </a:solidFill>
              </a:rPr>
              <a:t> of benzene ring to inverse and click the white </a:t>
            </a:r>
            <a:r>
              <a:rPr lang="en-US" altLang="ja-JP" dirty="0">
                <a:solidFill>
                  <a:srgbClr val="FF0000"/>
                </a:solidFill>
              </a:rPr>
              <a:t>campus to place it.</a:t>
            </a:r>
            <a:endParaRPr lang="ja-JP" altLang="en-US" dirty="0">
              <a:solidFill>
                <a:srgbClr val="FF0000"/>
              </a:solidFill>
            </a:endParaRPr>
          </a:p>
          <a:p>
            <a:r>
              <a:rPr lang="en-US" altLang="ja-JP" dirty="0">
                <a:solidFill>
                  <a:srgbClr val="FF0000"/>
                </a:solidFill>
              </a:rPr>
              <a:t>Select</a:t>
            </a:r>
            <a:r>
              <a:rPr lang="en-US" altLang="ja-JP" baseline="0" dirty="0">
                <a:solidFill>
                  <a:srgbClr val="FF0000"/>
                </a:solidFill>
              </a:rPr>
              <a:t> </a:t>
            </a:r>
            <a:r>
              <a:rPr lang="en-US" altLang="ja-JP" dirty="0">
                <a:solidFill>
                  <a:srgbClr val="FF0000"/>
                </a:solidFill>
              </a:rPr>
              <a:t>the type of chemical bound from the pull-down menu</a:t>
            </a:r>
            <a:r>
              <a:rPr lang="en-US" altLang="ja-JP" baseline="0" dirty="0">
                <a:solidFill>
                  <a:srgbClr val="FF0000"/>
                </a:solidFill>
              </a:rPr>
              <a:t>, and then drug the atom of the benzene ring to draw the chemical bound.</a:t>
            </a:r>
            <a:endParaRPr lang="ja-JP" altLang="en-US" dirty="0">
              <a:solidFill>
                <a:srgbClr val="FF0000"/>
              </a:solidFill>
            </a:endParaRPr>
          </a:p>
          <a:p>
            <a:r>
              <a:rPr lang="en-US" altLang="ja-JP" dirty="0">
                <a:solidFill>
                  <a:srgbClr val="FF0000"/>
                </a:solidFill>
              </a:rPr>
              <a:t>Click the periodic table button to</a:t>
            </a:r>
            <a:r>
              <a:rPr lang="en-US" altLang="ja-JP" baseline="0" dirty="0">
                <a:solidFill>
                  <a:srgbClr val="FF0000"/>
                </a:solidFill>
              </a:rPr>
              <a:t> open the periodic table window.</a:t>
            </a:r>
            <a:endParaRPr lang="en-US" altLang="ja-JP" dirty="0">
              <a:solidFill>
                <a:srgbClr val="FF0000"/>
              </a:solidFill>
            </a:endParaRPr>
          </a:p>
          <a:p>
            <a:r>
              <a:rPr lang="en-US" altLang="ja-JP" baseline="0" dirty="0">
                <a:solidFill>
                  <a:srgbClr val="FF0000"/>
                </a:solidFill>
              </a:rPr>
              <a:t>Click </a:t>
            </a:r>
            <a:r>
              <a:rPr lang="en-US" altLang="ja-JP" dirty="0">
                <a:solidFill>
                  <a:srgbClr val="FF0000"/>
                </a:solidFill>
              </a:rPr>
              <a:t>the atom type in the periodic table, and then click the “Yes”</a:t>
            </a:r>
            <a:r>
              <a:rPr lang="en-US" altLang="ja-JP" baseline="0" dirty="0">
                <a:solidFill>
                  <a:srgbClr val="FF0000"/>
                </a:solidFill>
              </a:rPr>
              <a:t> button in the periodic table window.</a:t>
            </a:r>
            <a:endParaRPr lang="en-US" altLang="ja-JP" dirty="0">
              <a:solidFill>
                <a:srgbClr val="FF0000"/>
              </a:solidFill>
            </a:endParaRPr>
          </a:p>
          <a:p>
            <a:r>
              <a:rPr lang="en-US" altLang="ja-JP" dirty="0">
                <a:solidFill>
                  <a:srgbClr val="FF0000"/>
                </a:solidFill>
              </a:rPr>
              <a:t>Click the poison of the chemical</a:t>
            </a:r>
            <a:r>
              <a:rPr lang="en-US" altLang="ja-JP" baseline="0" dirty="0">
                <a:solidFill>
                  <a:srgbClr val="FF0000"/>
                </a:solidFill>
              </a:rPr>
              <a:t> structure in the campus </a:t>
            </a:r>
            <a:r>
              <a:rPr lang="en-US" altLang="ja-JP" dirty="0">
                <a:solidFill>
                  <a:srgbClr val="FF0000"/>
                </a:solidFill>
              </a:rPr>
              <a:t>to</a:t>
            </a:r>
            <a:r>
              <a:rPr lang="en-US" altLang="ja-JP" baseline="0" dirty="0">
                <a:solidFill>
                  <a:srgbClr val="FF0000"/>
                </a:solidFill>
              </a:rPr>
              <a:t> replace the atom type.</a:t>
            </a:r>
          </a:p>
          <a:p>
            <a:r>
              <a:rPr lang="en-US" altLang="ja-JP" dirty="0">
                <a:solidFill>
                  <a:srgbClr val="FF0000"/>
                </a:solidFill>
              </a:rPr>
              <a:t>Click the “Set Target”</a:t>
            </a:r>
            <a:r>
              <a:rPr lang="en-US" altLang="ja-JP" baseline="0" dirty="0">
                <a:solidFill>
                  <a:srgbClr val="FF0000"/>
                </a:solidFill>
              </a:rPr>
              <a:t> button to </a:t>
            </a:r>
            <a:r>
              <a:rPr kumimoji="1" lang="en-US" altLang="ja-JP" baseline="0" dirty="0">
                <a:solidFill>
                  <a:srgbClr val="FF0000"/>
                </a:solidFill>
              </a:rPr>
              <a:t>input the target chemical into HESS.</a:t>
            </a:r>
            <a:endParaRPr kumimoji="1" lang="ja-JP" altLang="en-US" dirty="0">
              <a:solidFill>
                <a:srgbClr val="FF0000"/>
              </a:solidFill>
            </a:endParaRPr>
          </a:p>
        </p:txBody>
      </p:sp>
      <p:sp>
        <p:nvSpPr>
          <p:cNvPr id="4" name="スライド番号プレースホルダ 3"/>
          <p:cNvSpPr>
            <a:spLocks noGrp="1"/>
          </p:cNvSpPr>
          <p:nvPr>
            <p:ph type="sldNum" sz="quarter" idx="10"/>
          </p:nvPr>
        </p:nvSpPr>
        <p:spPr/>
        <p:txBody>
          <a:bodyPr/>
          <a:lstStyle/>
          <a:p>
            <a:fld id="{391BDD86-6732-4123-8DA4-BC273200843A}" type="slidenum">
              <a:rPr lang="en-US" altLang="ja-JP" smtClean="0"/>
              <a:pPr/>
              <a:t>9</a:t>
            </a:fld>
            <a:endParaRPr lang="en-US" altLang="ja-JP"/>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bg>
      <p:bgPr>
        <a:blipFill dpi="0" rotWithShape="1">
          <a:blip r:embed="rId2" cstate="print">
            <a:lum/>
          </a:blip>
          <a:srcRect/>
          <a:stretch>
            <a:fillRect l="-1000" t="-1000" r="-1000" b="-1000"/>
          </a:stretch>
        </a:blipFill>
        <a:effectLst/>
      </p:bgPr>
    </p:bg>
    <p:spTree>
      <p:nvGrpSpPr>
        <p:cNvPr id="1" name=""/>
        <p:cNvGrpSpPr/>
        <p:nvPr/>
      </p:nvGrpSpPr>
      <p:grpSpPr>
        <a:xfrm>
          <a:off x="0" y="0"/>
          <a:ext cx="0" cy="0"/>
          <a:chOff x="0" y="0"/>
          <a:chExt cx="0" cy="0"/>
        </a:xfrm>
      </p:grpSpPr>
      <p:grpSp>
        <p:nvGrpSpPr>
          <p:cNvPr id="4" name="グループ化 6"/>
          <p:cNvGrpSpPr>
            <a:grpSpLocks/>
          </p:cNvGrpSpPr>
          <p:nvPr userDrawn="1"/>
        </p:nvGrpSpPr>
        <p:grpSpPr bwMode="auto">
          <a:xfrm>
            <a:off x="323850" y="333375"/>
            <a:ext cx="1223963" cy="503238"/>
            <a:chOff x="323528" y="332772"/>
            <a:chExt cx="1224136" cy="503940"/>
          </a:xfrm>
        </p:grpSpPr>
        <p:pic>
          <p:nvPicPr>
            <p:cNvPr id="5" name="図 4" descr="Ａ2.png"/>
            <p:cNvPicPr>
              <a:picLocks noChangeAspect="1"/>
            </p:cNvPicPr>
            <p:nvPr userDrawn="1"/>
          </p:nvPicPr>
          <p:blipFill>
            <a:blip r:embed="rId3" cstate="print"/>
            <a:stretch>
              <a:fillRect/>
            </a:stretch>
          </p:blipFill>
          <p:spPr>
            <a:xfrm>
              <a:off x="323528" y="332772"/>
              <a:ext cx="1224136" cy="503940"/>
            </a:xfrm>
            <a:prstGeom prst="rect">
              <a:avLst/>
            </a:prstGeom>
            <a:effectLst>
              <a:glow rad="101600">
                <a:schemeClr val="bg1">
                  <a:alpha val="40000"/>
                </a:schemeClr>
              </a:glow>
            </a:effectLst>
          </p:spPr>
        </p:pic>
        <p:pic>
          <p:nvPicPr>
            <p:cNvPr id="6" name="図 5" descr="Ａ2.png"/>
            <p:cNvPicPr>
              <a:picLocks noChangeAspect="1"/>
            </p:cNvPicPr>
            <p:nvPr userDrawn="1"/>
          </p:nvPicPr>
          <p:blipFill>
            <a:blip r:embed="rId3" cstate="print"/>
            <a:stretch>
              <a:fillRect/>
            </a:stretch>
          </p:blipFill>
          <p:spPr>
            <a:xfrm>
              <a:off x="323528" y="332772"/>
              <a:ext cx="1224136" cy="503940"/>
            </a:xfrm>
            <a:prstGeom prst="rect">
              <a:avLst/>
            </a:prstGeom>
            <a:effectLst>
              <a:glow rad="101600">
                <a:schemeClr val="bg1">
                  <a:alpha val="40000"/>
                </a:schemeClr>
              </a:glow>
            </a:effectLst>
          </p:spPr>
        </p:pic>
      </p:grpSp>
      <p:grpSp>
        <p:nvGrpSpPr>
          <p:cNvPr id="7" name="グループ化 9"/>
          <p:cNvGrpSpPr>
            <a:grpSpLocks/>
          </p:cNvGrpSpPr>
          <p:nvPr userDrawn="1"/>
        </p:nvGrpSpPr>
        <p:grpSpPr bwMode="auto">
          <a:xfrm>
            <a:off x="323850" y="333375"/>
            <a:ext cx="1223963" cy="503238"/>
            <a:chOff x="323528" y="332772"/>
            <a:chExt cx="1224136" cy="503940"/>
          </a:xfrm>
        </p:grpSpPr>
        <p:pic>
          <p:nvPicPr>
            <p:cNvPr id="8" name="図 7" descr="Ａ2.png"/>
            <p:cNvPicPr>
              <a:picLocks noChangeAspect="1"/>
            </p:cNvPicPr>
            <p:nvPr userDrawn="1"/>
          </p:nvPicPr>
          <p:blipFill>
            <a:blip r:embed="rId3" cstate="print"/>
            <a:stretch>
              <a:fillRect/>
            </a:stretch>
          </p:blipFill>
          <p:spPr>
            <a:xfrm>
              <a:off x="323528" y="332772"/>
              <a:ext cx="1224136" cy="503940"/>
            </a:xfrm>
            <a:prstGeom prst="rect">
              <a:avLst/>
            </a:prstGeom>
            <a:effectLst>
              <a:glow rad="101600">
                <a:schemeClr val="bg1">
                  <a:alpha val="40000"/>
                </a:schemeClr>
              </a:glow>
            </a:effectLst>
          </p:spPr>
        </p:pic>
        <p:pic>
          <p:nvPicPr>
            <p:cNvPr id="9" name="図 8" descr="Ａ2.png"/>
            <p:cNvPicPr>
              <a:picLocks noChangeAspect="1"/>
            </p:cNvPicPr>
            <p:nvPr userDrawn="1"/>
          </p:nvPicPr>
          <p:blipFill>
            <a:blip r:embed="rId3" cstate="print"/>
            <a:stretch>
              <a:fillRect/>
            </a:stretch>
          </p:blipFill>
          <p:spPr>
            <a:xfrm>
              <a:off x="323528" y="332772"/>
              <a:ext cx="1224136" cy="503940"/>
            </a:xfrm>
            <a:prstGeom prst="rect">
              <a:avLst/>
            </a:prstGeom>
            <a:effectLst>
              <a:glow rad="101600">
                <a:schemeClr val="bg1">
                  <a:alpha val="40000"/>
                </a:schemeClr>
              </a:glow>
            </a:effectLst>
          </p:spPr>
        </p:pic>
      </p:grpSp>
      <p:sp>
        <p:nvSpPr>
          <p:cNvPr id="2" name="タイトル 1"/>
          <p:cNvSpPr>
            <a:spLocks noGrp="1"/>
          </p:cNvSpPr>
          <p:nvPr>
            <p:ph type="ctrTitle"/>
          </p:nvPr>
        </p:nvSpPr>
        <p:spPr>
          <a:xfrm>
            <a:off x="685800" y="1556793"/>
            <a:ext cx="7772400" cy="1224136"/>
          </a:xfrm>
        </p:spPr>
        <p:txBody>
          <a:bodyPr/>
          <a:lstStyle/>
          <a:p>
            <a:r>
              <a:rPr lang="ja-JP" altLang="en-US"/>
              <a:t>マスタ タイトルの書式設定</a:t>
            </a:r>
            <a:endParaRPr lang="ja-JP" altLang="en-US" dirty="0"/>
          </a:p>
        </p:txBody>
      </p:sp>
      <p:sp>
        <p:nvSpPr>
          <p:cNvPr id="3" name="サブタイトル 2"/>
          <p:cNvSpPr>
            <a:spLocks noGrp="1"/>
          </p:cNvSpPr>
          <p:nvPr>
            <p:ph type="subTitle" idx="1"/>
          </p:nvPr>
        </p:nvSpPr>
        <p:spPr>
          <a:xfrm>
            <a:off x="1371600" y="2996952"/>
            <a:ext cx="6400800" cy="86409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 サブタイトルの書式設定</a:t>
            </a:r>
            <a:endParaRPr lang="ja-JP" altLang="en-US" dirty="0"/>
          </a:p>
        </p:txBody>
      </p:sp>
      <p:sp>
        <p:nvSpPr>
          <p:cNvPr id="10" name="日付プレースホルダ 3"/>
          <p:cNvSpPr>
            <a:spLocks noGrp="1"/>
          </p:cNvSpPr>
          <p:nvPr>
            <p:ph type="dt" sz="half" idx="10"/>
          </p:nvPr>
        </p:nvSpPr>
        <p:spPr/>
        <p:txBody>
          <a:bodyPr/>
          <a:lstStyle>
            <a:lvl1pPr>
              <a:defRPr/>
            </a:lvl1pPr>
          </a:lstStyle>
          <a:p>
            <a:pPr>
              <a:defRPr/>
            </a:pPr>
            <a:fld id="{60EF9136-EF09-48B7-90CD-AFEF123D491C}" type="datetime1">
              <a:rPr lang="ja-JP" altLang="en-US" smtClean="0"/>
              <a:pPr>
                <a:defRPr/>
              </a:pPr>
              <a:t>2026/6/10</a:t>
            </a:fld>
            <a:endParaRPr lang="ja-JP" altLang="en-US"/>
          </a:p>
        </p:txBody>
      </p:sp>
      <p:sp>
        <p:nvSpPr>
          <p:cNvPr id="11"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12" name="スライド番号プレースホルダ 5"/>
          <p:cNvSpPr>
            <a:spLocks noGrp="1"/>
          </p:cNvSpPr>
          <p:nvPr>
            <p:ph type="sldNum" sz="quarter" idx="12"/>
          </p:nvPr>
        </p:nvSpPr>
        <p:spPr/>
        <p:txBody>
          <a:bodyPr/>
          <a:lstStyle>
            <a:lvl1pPr>
              <a:defRPr/>
            </a:lvl1pPr>
          </a:lstStyle>
          <a:p>
            <a:pPr>
              <a:defRPr/>
            </a:pPr>
            <a:fld id="{71E3C9D1-8645-4A57-89B3-8E4919FB68E9}" type="slidenum">
              <a:rPr lang="ja-JP" altLang="en-US"/>
              <a:pPr>
                <a:defRPr/>
              </a:pPr>
              <a:t>‹#›</a:t>
            </a:fld>
            <a:endParaRPr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EBA198D9-A9B8-41DB-8E9F-77F31FF25990}" type="datetime1">
              <a:rPr lang="ja-JP" altLang="en-US" smtClean="0"/>
              <a:pPr>
                <a:defRPr/>
              </a:pPr>
              <a:t>2026/6/10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FFA2E99C-AEF4-4B9A-A117-1B9892E94E78}" type="slidenum">
              <a:rPr lang="ja-JP" altLang="en-US"/>
              <a:pPr>
                <a:defRPr/>
              </a:pPr>
              <a:t>‹#›</a:t>
            </a:fld>
            <a:endParaRPr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5012D5B8-BD47-4AF2-8842-35F43A6DCD0C}" type="datetime1">
              <a:rPr lang="ja-JP" altLang="en-US" smtClean="0"/>
              <a:pPr>
                <a:defRPr/>
              </a:pPr>
              <a:t>2026/6/10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ACFA78F5-C162-448E-AB7B-DF3893FE60D7}" type="slidenum">
              <a:rPr lang="ja-JP" altLang="en-US"/>
              <a:pPr>
                <a:defRPr/>
              </a:pPr>
              <a:t>‹#›</a:t>
            </a:fld>
            <a:endParaRPr lang="ja-JP"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0" y="2374900"/>
            <a:ext cx="9144000" cy="1689099"/>
          </a:xfrm>
        </p:spPr>
        <p:txBody>
          <a:bodyPr anchor="ctr"/>
          <a:lstStyle>
            <a:lvl1pPr algn="ctr">
              <a:defRPr sz="4400" b="1" cap="none">
                <a:solidFill>
                  <a:schemeClr val="tx1"/>
                </a:solidFill>
                <a:latin typeface="+mn-lt"/>
              </a:defRPr>
            </a:lvl1pPr>
          </a:lstStyle>
          <a:p>
            <a:r>
              <a:rPr lang="ja-JP" altLang="en-US" dirty="0"/>
              <a:t>マスタ タイトルの書式設定</a:t>
            </a:r>
          </a:p>
        </p:txBody>
      </p:sp>
      <p:sp>
        <p:nvSpPr>
          <p:cNvPr id="4" name="フッター プレースホルダ 3"/>
          <p:cNvSpPr>
            <a:spLocks noGrp="1"/>
          </p:cNvSpPr>
          <p:nvPr>
            <p:ph type="ftr" sz="quarter" idx="10"/>
          </p:nvPr>
        </p:nvSpPr>
        <p:spPr/>
        <p:txBody>
          <a:bodyPr/>
          <a:lstStyle>
            <a:lvl1pPr>
              <a:defRPr/>
            </a:lvl1pPr>
          </a:lstStyle>
          <a:p>
            <a:endParaRPr lang="en-US" altLang="ja-JP"/>
          </a:p>
        </p:txBody>
      </p:sp>
      <p:sp>
        <p:nvSpPr>
          <p:cNvPr id="5" name="スライド番号プレースホルダ 4"/>
          <p:cNvSpPr>
            <a:spLocks noGrp="1"/>
          </p:cNvSpPr>
          <p:nvPr>
            <p:ph type="sldNum" sz="quarter" idx="11"/>
          </p:nvPr>
        </p:nvSpPr>
        <p:spPr/>
        <p:txBody>
          <a:bodyPr/>
          <a:lstStyle>
            <a:lvl1pPr>
              <a:defRPr/>
            </a:lvl1pPr>
          </a:lstStyle>
          <a:p>
            <a:fld id="{153782F7-6725-4562-9038-62508E107D75}" type="slidenum">
              <a:rPr lang="en-US" altLang="ja-JP"/>
              <a:pPr/>
              <a:t>‹#›</a:t>
            </a:fld>
            <a:endParaRPr lang="en-US" altLang="ja-JP"/>
          </a:p>
        </p:txBody>
      </p:sp>
      <p:sp>
        <p:nvSpPr>
          <p:cNvPr id="6" name="日付プレースホルダ 5"/>
          <p:cNvSpPr>
            <a:spLocks noGrp="1"/>
          </p:cNvSpPr>
          <p:nvPr>
            <p:ph type="dt" sz="half" idx="12"/>
          </p:nvPr>
        </p:nvSpPr>
        <p:spPr/>
        <p:txBody>
          <a:bodyPr/>
          <a:lstStyle>
            <a:lvl1pPr>
              <a:defRPr/>
            </a:lvl1pPr>
          </a:lstStyle>
          <a:p>
            <a:fld id="{29559C80-0878-48A7-A786-5E25F7FB5054}" type="datetime1">
              <a:rPr lang="ja-JP" altLang="en-US" smtClean="0"/>
              <a:pPr/>
              <a:t>2026/6/10</a:t>
            </a:fld>
            <a:endParaRPr lang="en-US" altLang="ja-JP"/>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0" y="2374900"/>
            <a:ext cx="9144000" cy="1689099"/>
          </a:xfrm>
        </p:spPr>
        <p:txBody>
          <a:bodyPr anchor="ctr"/>
          <a:lstStyle>
            <a:lvl1pPr algn="ctr">
              <a:defRPr sz="4400" b="1" cap="none">
                <a:solidFill>
                  <a:schemeClr val="tx1"/>
                </a:solidFill>
                <a:latin typeface="+mn-lt"/>
              </a:defRPr>
            </a:lvl1pPr>
          </a:lstStyle>
          <a:p>
            <a:r>
              <a:rPr lang="ja-JP" altLang="en-US" dirty="0"/>
              <a:t>マスタ タイトルの書式設定</a:t>
            </a:r>
          </a:p>
        </p:txBody>
      </p:sp>
      <p:sp>
        <p:nvSpPr>
          <p:cNvPr id="4" name="フッター プレースホルダ 3"/>
          <p:cNvSpPr>
            <a:spLocks noGrp="1"/>
          </p:cNvSpPr>
          <p:nvPr>
            <p:ph type="ftr" sz="quarter" idx="10"/>
          </p:nvPr>
        </p:nvSpPr>
        <p:spPr/>
        <p:txBody>
          <a:bodyPr/>
          <a:lstStyle>
            <a:lvl1pPr>
              <a:defRPr/>
            </a:lvl1pPr>
          </a:lstStyle>
          <a:p>
            <a:endParaRPr lang="en-US" altLang="ja-JP"/>
          </a:p>
        </p:txBody>
      </p:sp>
      <p:sp>
        <p:nvSpPr>
          <p:cNvPr id="5" name="スライド番号プレースホルダ 4"/>
          <p:cNvSpPr>
            <a:spLocks noGrp="1"/>
          </p:cNvSpPr>
          <p:nvPr>
            <p:ph type="sldNum" sz="quarter" idx="11"/>
          </p:nvPr>
        </p:nvSpPr>
        <p:spPr/>
        <p:txBody>
          <a:bodyPr/>
          <a:lstStyle>
            <a:lvl1pPr>
              <a:defRPr/>
            </a:lvl1pPr>
          </a:lstStyle>
          <a:p>
            <a:fld id="{153782F7-6725-4562-9038-62508E107D75}" type="slidenum">
              <a:rPr lang="en-US" altLang="ja-JP"/>
              <a:pPr/>
              <a:t>‹#›</a:t>
            </a:fld>
            <a:endParaRPr lang="en-US" altLang="ja-JP"/>
          </a:p>
        </p:txBody>
      </p:sp>
      <p:sp>
        <p:nvSpPr>
          <p:cNvPr id="6" name="日付プレースホルダ 5"/>
          <p:cNvSpPr>
            <a:spLocks noGrp="1"/>
          </p:cNvSpPr>
          <p:nvPr>
            <p:ph type="dt" sz="half" idx="12"/>
          </p:nvPr>
        </p:nvSpPr>
        <p:spPr/>
        <p:txBody>
          <a:bodyPr/>
          <a:lstStyle>
            <a:lvl1pPr>
              <a:defRPr/>
            </a:lvl1pPr>
          </a:lstStyle>
          <a:p>
            <a:fld id="{3CD369EF-ABF2-4F3A-BB09-12435C90BC76}" type="datetime1">
              <a:rPr lang="ja-JP" altLang="en-US" smtClean="0"/>
              <a:pPr/>
              <a:t>2026/6/10</a:t>
            </a:fld>
            <a:endParaRPr lang="en-US" altLang="ja-JP"/>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0" y="2374900"/>
            <a:ext cx="9144000" cy="1689099"/>
          </a:xfrm>
        </p:spPr>
        <p:txBody>
          <a:bodyPr anchor="ctr"/>
          <a:lstStyle>
            <a:lvl1pPr algn="ctr">
              <a:defRPr sz="4400" b="1" cap="none">
                <a:solidFill>
                  <a:schemeClr val="tx1"/>
                </a:solidFill>
                <a:latin typeface="+mn-lt"/>
              </a:defRPr>
            </a:lvl1pPr>
          </a:lstStyle>
          <a:p>
            <a:r>
              <a:rPr lang="ja-JP" altLang="en-US" dirty="0"/>
              <a:t>マスタ タイトルの書式設定</a:t>
            </a:r>
          </a:p>
        </p:txBody>
      </p:sp>
      <p:sp>
        <p:nvSpPr>
          <p:cNvPr id="4" name="フッター プレースホルダ 3"/>
          <p:cNvSpPr>
            <a:spLocks noGrp="1"/>
          </p:cNvSpPr>
          <p:nvPr>
            <p:ph type="ftr" sz="quarter" idx="10"/>
          </p:nvPr>
        </p:nvSpPr>
        <p:spPr/>
        <p:txBody>
          <a:bodyPr/>
          <a:lstStyle>
            <a:lvl1pPr>
              <a:defRPr/>
            </a:lvl1pPr>
          </a:lstStyle>
          <a:p>
            <a:endParaRPr lang="en-US" altLang="ja-JP"/>
          </a:p>
        </p:txBody>
      </p:sp>
      <p:sp>
        <p:nvSpPr>
          <p:cNvPr id="5" name="スライド番号プレースホルダ 4"/>
          <p:cNvSpPr>
            <a:spLocks noGrp="1"/>
          </p:cNvSpPr>
          <p:nvPr>
            <p:ph type="sldNum" sz="quarter" idx="11"/>
          </p:nvPr>
        </p:nvSpPr>
        <p:spPr/>
        <p:txBody>
          <a:bodyPr/>
          <a:lstStyle>
            <a:lvl1pPr>
              <a:defRPr/>
            </a:lvl1pPr>
          </a:lstStyle>
          <a:p>
            <a:fld id="{153782F7-6725-4562-9038-62508E107D75}" type="slidenum">
              <a:rPr lang="en-US" altLang="ja-JP"/>
              <a:pPr/>
              <a:t>‹#›</a:t>
            </a:fld>
            <a:endParaRPr lang="en-US" altLang="ja-JP"/>
          </a:p>
        </p:txBody>
      </p:sp>
      <p:sp>
        <p:nvSpPr>
          <p:cNvPr id="6" name="日付プレースホルダ 5"/>
          <p:cNvSpPr>
            <a:spLocks noGrp="1"/>
          </p:cNvSpPr>
          <p:nvPr>
            <p:ph type="dt" sz="half" idx="12"/>
          </p:nvPr>
        </p:nvSpPr>
        <p:spPr/>
        <p:txBody>
          <a:bodyPr/>
          <a:lstStyle>
            <a:lvl1pPr>
              <a:defRPr/>
            </a:lvl1pPr>
          </a:lstStyle>
          <a:p>
            <a:fld id="{060FAF67-BA15-450F-BE33-A776426B0D91}" type="datetime1">
              <a:rPr lang="ja-JP" altLang="en-US" smtClean="0"/>
              <a:pPr/>
              <a:t>2026/6/10</a:t>
            </a:fld>
            <a:endParaRPr lang="en-US" altLang="ja-JP"/>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0" y="2374900"/>
            <a:ext cx="9144000" cy="1689099"/>
          </a:xfrm>
        </p:spPr>
        <p:txBody>
          <a:bodyPr anchor="ctr"/>
          <a:lstStyle>
            <a:lvl1pPr algn="ctr">
              <a:defRPr sz="4400" b="1" cap="none">
                <a:solidFill>
                  <a:schemeClr val="tx1"/>
                </a:solidFill>
                <a:latin typeface="+mn-lt"/>
              </a:defRPr>
            </a:lvl1pPr>
          </a:lstStyle>
          <a:p>
            <a:r>
              <a:rPr lang="ja-JP" altLang="en-US" dirty="0"/>
              <a:t>マスタ タイトルの書式設定</a:t>
            </a:r>
          </a:p>
        </p:txBody>
      </p:sp>
      <p:sp>
        <p:nvSpPr>
          <p:cNvPr id="4" name="フッター プレースホルダ 3"/>
          <p:cNvSpPr>
            <a:spLocks noGrp="1"/>
          </p:cNvSpPr>
          <p:nvPr>
            <p:ph type="ftr" sz="quarter" idx="10"/>
          </p:nvPr>
        </p:nvSpPr>
        <p:spPr/>
        <p:txBody>
          <a:bodyPr/>
          <a:lstStyle>
            <a:lvl1pPr>
              <a:defRPr/>
            </a:lvl1pPr>
          </a:lstStyle>
          <a:p>
            <a:endParaRPr lang="en-US" altLang="ja-JP"/>
          </a:p>
        </p:txBody>
      </p:sp>
      <p:sp>
        <p:nvSpPr>
          <p:cNvPr id="5" name="スライド番号プレースホルダ 4"/>
          <p:cNvSpPr>
            <a:spLocks noGrp="1"/>
          </p:cNvSpPr>
          <p:nvPr>
            <p:ph type="sldNum" sz="quarter" idx="11"/>
          </p:nvPr>
        </p:nvSpPr>
        <p:spPr/>
        <p:txBody>
          <a:bodyPr/>
          <a:lstStyle>
            <a:lvl1pPr>
              <a:defRPr/>
            </a:lvl1pPr>
          </a:lstStyle>
          <a:p>
            <a:fld id="{153782F7-6725-4562-9038-62508E107D75}" type="slidenum">
              <a:rPr lang="en-US" altLang="ja-JP"/>
              <a:pPr/>
              <a:t>‹#›</a:t>
            </a:fld>
            <a:endParaRPr lang="en-US" altLang="ja-JP"/>
          </a:p>
        </p:txBody>
      </p:sp>
      <p:sp>
        <p:nvSpPr>
          <p:cNvPr id="6" name="日付プレースホルダ 5"/>
          <p:cNvSpPr>
            <a:spLocks noGrp="1"/>
          </p:cNvSpPr>
          <p:nvPr>
            <p:ph type="dt" sz="half" idx="12"/>
          </p:nvPr>
        </p:nvSpPr>
        <p:spPr/>
        <p:txBody>
          <a:bodyPr/>
          <a:lstStyle>
            <a:lvl1pPr>
              <a:defRPr/>
            </a:lvl1pPr>
          </a:lstStyle>
          <a:p>
            <a:fld id="{ADA30E69-BEE1-4707-8020-03097343E6FE}" type="datetime1">
              <a:rPr lang="ja-JP" altLang="en-US" smtClean="0"/>
              <a:pPr/>
              <a:t>2026/6/10</a:t>
            </a:fld>
            <a:endParaRPr lang="en-US" altLang="ja-JP"/>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0" y="2374900"/>
            <a:ext cx="9144000" cy="1689099"/>
          </a:xfrm>
        </p:spPr>
        <p:txBody>
          <a:bodyPr anchor="ctr"/>
          <a:lstStyle>
            <a:lvl1pPr algn="ctr">
              <a:defRPr sz="4400" b="1" cap="none">
                <a:solidFill>
                  <a:schemeClr val="tx1"/>
                </a:solidFill>
                <a:latin typeface="+mn-lt"/>
              </a:defRPr>
            </a:lvl1pPr>
          </a:lstStyle>
          <a:p>
            <a:r>
              <a:rPr lang="ja-JP" altLang="en-US" dirty="0"/>
              <a:t>マスタ タイトルの書式設定</a:t>
            </a:r>
          </a:p>
        </p:txBody>
      </p:sp>
      <p:sp>
        <p:nvSpPr>
          <p:cNvPr id="4" name="フッター プレースホルダ 3"/>
          <p:cNvSpPr>
            <a:spLocks noGrp="1"/>
          </p:cNvSpPr>
          <p:nvPr>
            <p:ph type="ftr" sz="quarter" idx="10"/>
          </p:nvPr>
        </p:nvSpPr>
        <p:spPr/>
        <p:txBody>
          <a:bodyPr/>
          <a:lstStyle>
            <a:lvl1pPr>
              <a:defRPr/>
            </a:lvl1pPr>
          </a:lstStyle>
          <a:p>
            <a:endParaRPr lang="en-US" altLang="ja-JP"/>
          </a:p>
        </p:txBody>
      </p:sp>
      <p:sp>
        <p:nvSpPr>
          <p:cNvPr id="5" name="スライド番号プレースホルダ 4"/>
          <p:cNvSpPr>
            <a:spLocks noGrp="1"/>
          </p:cNvSpPr>
          <p:nvPr>
            <p:ph type="sldNum" sz="quarter" idx="11"/>
          </p:nvPr>
        </p:nvSpPr>
        <p:spPr/>
        <p:txBody>
          <a:bodyPr/>
          <a:lstStyle>
            <a:lvl1pPr>
              <a:defRPr/>
            </a:lvl1pPr>
          </a:lstStyle>
          <a:p>
            <a:fld id="{153782F7-6725-4562-9038-62508E107D75}" type="slidenum">
              <a:rPr lang="en-US" altLang="ja-JP"/>
              <a:pPr/>
              <a:t>‹#›</a:t>
            </a:fld>
            <a:endParaRPr lang="en-US" altLang="ja-JP"/>
          </a:p>
        </p:txBody>
      </p:sp>
      <p:sp>
        <p:nvSpPr>
          <p:cNvPr id="6" name="日付プレースホルダ 5"/>
          <p:cNvSpPr>
            <a:spLocks noGrp="1"/>
          </p:cNvSpPr>
          <p:nvPr>
            <p:ph type="dt" sz="half" idx="12"/>
          </p:nvPr>
        </p:nvSpPr>
        <p:spPr/>
        <p:txBody>
          <a:bodyPr/>
          <a:lstStyle>
            <a:lvl1pPr>
              <a:defRPr/>
            </a:lvl1pPr>
          </a:lstStyle>
          <a:p>
            <a:fld id="{9B4A2B57-C269-4544-AA34-00B82549846F}" type="datetime1">
              <a:rPr lang="ja-JP" altLang="en-US" smtClean="0"/>
              <a:pPr/>
              <a:t>2026/6/10</a:t>
            </a:fld>
            <a:endParaRPr lang="en-US" altLang="ja-JP"/>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0" y="2374900"/>
            <a:ext cx="9144000" cy="1689099"/>
          </a:xfrm>
        </p:spPr>
        <p:txBody>
          <a:bodyPr anchor="ctr"/>
          <a:lstStyle>
            <a:lvl1pPr algn="ctr">
              <a:defRPr sz="4400" b="1" cap="none">
                <a:solidFill>
                  <a:schemeClr val="tx1"/>
                </a:solidFill>
                <a:latin typeface="+mn-lt"/>
              </a:defRPr>
            </a:lvl1pPr>
          </a:lstStyle>
          <a:p>
            <a:r>
              <a:rPr lang="ja-JP" altLang="en-US" dirty="0"/>
              <a:t>マスタ タイトルの書式設定</a:t>
            </a:r>
          </a:p>
        </p:txBody>
      </p:sp>
      <p:sp>
        <p:nvSpPr>
          <p:cNvPr id="4" name="フッター プレースホルダ 3"/>
          <p:cNvSpPr>
            <a:spLocks noGrp="1"/>
          </p:cNvSpPr>
          <p:nvPr>
            <p:ph type="ftr" sz="quarter" idx="10"/>
          </p:nvPr>
        </p:nvSpPr>
        <p:spPr/>
        <p:txBody>
          <a:bodyPr/>
          <a:lstStyle>
            <a:lvl1pPr>
              <a:defRPr/>
            </a:lvl1pPr>
          </a:lstStyle>
          <a:p>
            <a:endParaRPr lang="en-US" altLang="ja-JP"/>
          </a:p>
        </p:txBody>
      </p:sp>
      <p:sp>
        <p:nvSpPr>
          <p:cNvPr id="5" name="スライド番号プレースホルダ 4"/>
          <p:cNvSpPr>
            <a:spLocks noGrp="1"/>
          </p:cNvSpPr>
          <p:nvPr>
            <p:ph type="sldNum" sz="quarter" idx="11"/>
          </p:nvPr>
        </p:nvSpPr>
        <p:spPr/>
        <p:txBody>
          <a:bodyPr/>
          <a:lstStyle>
            <a:lvl1pPr>
              <a:defRPr/>
            </a:lvl1pPr>
          </a:lstStyle>
          <a:p>
            <a:fld id="{153782F7-6725-4562-9038-62508E107D75}" type="slidenum">
              <a:rPr lang="en-US" altLang="ja-JP"/>
              <a:pPr/>
              <a:t>‹#›</a:t>
            </a:fld>
            <a:endParaRPr lang="en-US" altLang="ja-JP"/>
          </a:p>
        </p:txBody>
      </p:sp>
      <p:sp>
        <p:nvSpPr>
          <p:cNvPr id="6" name="日付プレースホルダ 5"/>
          <p:cNvSpPr>
            <a:spLocks noGrp="1"/>
          </p:cNvSpPr>
          <p:nvPr>
            <p:ph type="dt" sz="half" idx="12"/>
          </p:nvPr>
        </p:nvSpPr>
        <p:spPr/>
        <p:txBody>
          <a:bodyPr/>
          <a:lstStyle>
            <a:lvl1pPr>
              <a:defRPr/>
            </a:lvl1pPr>
          </a:lstStyle>
          <a:p>
            <a:fld id="{3547475A-4E64-4290-AAD7-BAEF32C643F9}" type="datetime1">
              <a:rPr lang="ja-JP" altLang="en-US" smtClean="0"/>
              <a:pPr/>
              <a:t>2026/6/10</a:t>
            </a:fld>
            <a:endParaRPr lang="en-US" altLang="ja-JP"/>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9EB8517E-9A36-42CC-802E-7666146C14FB}" type="datetime1">
              <a:rPr lang="ja-JP" altLang="en-US" smtClean="0"/>
              <a:pPr>
                <a:defRPr/>
              </a:pPr>
              <a:t>2026/6/10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CDE088ED-379F-41BE-B9B6-8411EFFF7913}" type="slidenum">
              <a:rPr lang="ja-JP" altLang="en-US"/>
              <a:pPr>
                <a:defRPr/>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EE3419F3-73F0-43EA-81E7-4E61BE58A73F}" type="datetime1">
              <a:rPr lang="ja-JP" altLang="en-US" smtClean="0"/>
              <a:pPr>
                <a:defRPr/>
              </a:pPr>
              <a:t>2026/6/10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71C536D4-BC7E-40EF-9E3C-60AA2D91BF25}" type="slidenum">
              <a:rPr lang="ja-JP" altLang="en-US"/>
              <a:pPr>
                <a:defRPr/>
              </a:pPr>
              <a:t>‹#›</a:t>
            </a:fld>
            <a:endParaRPr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001D8A5A-2319-4935-8C63-3B35E7A442DD}" type="datetime1">
              <a:rPr lang="ja-JP" altLang="en-US" smtClean="0"/>
              <a:pPr>
                <a:defRPr/>
              </a:pPr>
              <a:t>2026/6/10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11EA2D84-32F5-4AFF-95A8-490C3287F426}" type="slidenum">
              <a:rPr lang="ja-JP" altLang="en-US"/>
              <a:pPr>
                <a:defRPr/>
              </a:pPr>
              <a:t>‹#›</a:t>
            </a:fld>
            <a:endParaRPr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CFC6362C-24FC-48CD-BF56-0418C42C9D82}" type="datetime1">
              <a:rPr lang="ja-JP" altLang="en-US" smtClean="0"/>
              <a:pPr>
                <a:defRPr/>
              </a:pPr>
              <a:t>2026/6/10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4B846939-F6A6-451F-8E64-9E32033B5137}" type="slidenum">
              <a:rPr lang="ja-JP" altLang="en-US"/>
              <a:pPr>
                <a:defRPr/>
              </a:pPr>
              <a:t>‹#›</a:t>
            </a:fld>
            <a:endParaRPr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07870257-6E1E-4D9C-BB79-6D1C226C329C}" type="datetime1">
              <a:rPr lang="ja-JP" altLang="en-US" smtClean="0"/>
              <a:pPr>
                <a:defRPr/>
              </a:pPr>
              <a:t>2026/6/10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D6AFBFA9-30D2-4014-8C40-2DEBF55E43DE}" type="slidenum">
              <a:rPr lang="ja-JP" altLang="en-US"/>
              <a:pPr>
                <a:defRPr/>
              </a:pPr>
              <a:t>‹#›</a:t>
            </a:fld>
            <a:endParaRPr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C752530C-61FA-47BE-AECB-0C2F549B6B8E}" type="datetime1">
              <a:rPr lang="ja-JP" altLang="en-US" smtClean="0"/>
              <a:pPr>
                <a:defRPr/>
              </a:pPr>
              <a:t>2026/6/10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2A90EBDE-AAF3-4A91-AD00-2DB6598765EB}" type="slidenum">
              <a:rPr lang="ja-JP" altLang="en-US"/>
              <a:pPr>
                <a:defRPr/>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40CA671E-5145-4945-9382-A38E6F7C89F0}" type="datetime1">
              <a:rPr lang="ja-JP" altLang="en-US" smtClean="0"/>
              <a:pPr>
                <a:defRPr/>
              </a:pPr>
              <a:t>2026/6/10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9605807C-E24D-4229-9403-B4E32E2B5282}" type="slidenum">
              <a:rPr lang="ja-JP" altLang="en-US"/>
              <a:pPr>
                <a:defRPr/>
              </a:pPr>
              <a:t>‹#›</a:t>
            </a:fld>
            <a:endParaRPr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アイコンをクリックして図を追加</a:t>
            </a:r>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C3AF73C3-A30F-44B3-A927-284C59EB601B}" type="datetime1">
              <a:rPr lang="ja-JP" altLang="en-US" smtClean="0"/>
              <a:pPr>
                <a:defRPr/>
              </a:pPr>
              <a:t>2026/6/10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BB693DAF-64C1-4D1F-A927-768361BAA899}" type="slidenum">
              <a:rPr lang="ja-JP" altLang="en-US"/>
              <a:pPr>
                <a:defRPr/>
              </a:pPr>
              <a:t>‹#›</a:t>
            </a:fld>
            <a:endParaRPr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9" cstate="print"/>
          <a:srcRect/>
          <a:stretch>
            <a:fillRect/>
          </a:stretch>
        </a:blipFill>
        <a:effectLst/>
      </p:bgPr>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D76DB2B3-F170-437D-9741-7AF798104936}" type="datetime1">
              <a:rPr lang="ja-JP" altLang="en-US" smtClean="0"/>
              <a:pPr>
                <a:defRPr/>
              </a:pPr>
              <a:t>2026/6/10</a:t>
            </a:fld>
            <a:endParaRPr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6" name="スライド番号プレースホルダ 5"/>
          <p:cNvSpPr>
            <a:spLocks noGrp="1"/>
          </p:cNvSpPr>
          <p:nvPr>
            <p:ph type="sldNum" sz="quarter" idx="4"/>
          </p:nvPr>
        </p:nvSpPr>
        <p:spPr>
          <a:xfrm>
            <a:off x="8748464" y="6492875"/>
            <a:ext cx="395536" cy="365125"/>
          </a:xfrm>
          <a:prstGeom prst="rect">
            <a:avLst/>
          </a:prstGeom>
          <a:solidFill>
            <a:schemeClr val="bg1"/>
          </a:solidFill>
        </p:spPr>
        <p:txBody>
          <a:bodyPr vert="horz" lIns="91440" tIns="45720" rIns="91440" bIns="45720" rtlCol="0" anchor="ctr"/>
          <a:lstStyle>
            <a:lvl1pPr algn="r" fontAlgn="auto">
              <a:spcBef>
                <a:spcPts val="0"/>
              </a:spcBef>
              <a:spcAft>
                <a:spcPts val="0"/>
              </a:spcAft>
              <a:defRPr sz="1200" smtClean="0">
                <a:solidFill>
                  <a:schemeClr val="tx1"/>
                </a:solidFill>
                <a:latin typeface="Arial" pitchFamily="34" charset="0"/>
                <a:ea typeface="+mn-ea"/>
                <a:cs typeface="Arial" pitchFamily="34" charset="0"/>
              </a:defRPr>
            </a:lvl1pPr>
          </a:lstStyle>
          <a:p>
            <a:pPr>
              <a:defRPr/>
            </a:pPr>
            <a:fld id="{03035A59-12CB-4F37-9001-3D1AD5F8AB1F}" type="slidenum">
              <a:rPr lang="ja-JP" altLang="en-US" smtClean="0"/>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2" r:id="rId12"/>
    <p:sldLayoutId id="2147483673" r:id="rId13"/>
    <p:sldLayoutId id="2147483674" r:id="rId14"/>
    <p:sldLayoutId id="2147483675" r:id="rId15"/>
    <p:sldLayoutId id="2147483676" r:id="rId16"/>
    <p:sldLayoutId id="2147483677" r:id="rId17"/>
  </p:sldLayoutIdLst>
  <p:hf hdr="0" ftr="0" dt="0"/>
  <p:txStyles>
    <p:titleStyle>
      <a:lvl1pPr algn="ctr" rtl="0" fontAlgn="base">
        <a:spcBef>
          <a:spcPct val="0"/>
        </a:spcBef>
        <a:spcAft>
          <a:spcPct val="0"/>
        </a:spcAft>
        <a:defRPr kumimoji="1" sz="4400" kern="1200">
          <a:solidFill>
            <a:schemeClr val="tx1"/>
          </a:solidFill>
          <a:latin typeface="+mj-lt"/>
          <a:ea typeface="+mj-ea"/>
          <a:cs typeface="+mj-cs"/>
        </a:defRPr>
      </a:lvl1pPr>
      <a:lvl2pPr algn="ctr" rtl="0" fontAlgn="base">
        <a:spcBef>
          <a:spcPct val="0"/>
        </a:spcBef>
        <a:spcAft>
          <a:spcPct val="0"/>
        </a:spcAft>
        <a:defRPr kumimoji="1" sz="4400">
          <a:solidFill>
            <a:schemeClr val="tx1"/>
          </a:solidFill>
          <a:latin typeface="Calibri" pitchFamily="34" charset="0"/>
          <a:ea typeface="ＭＳ Ｐゴシック" charset="-128"/>
        </a:defRPr>
      </a:lvl2pPr>
      <a:lvl3pPr algn="ctr" rtl="0" fontAlgn="base">
        <a:spcBef>
          <a:spcPct val="0"/>
        </a:spcBef>
        <a:spcAft>
          <a:spcPct val="0"/>
        </a:spcAft>
        <a:defRPr kumimoji="1" sz="4400">
          <a:solidFill>
            <a:schemeClr val="tx1"/>
          </a:solidFill>
          <a:latin typeface="Calibri" pitchFamily="34" charset="0"/>
          <a:ea typeface="ＭＳ Ｐゴシック" charset="-128"/>
        </a:defRPr>
      </a:lvl3pPr>
      <a:lvl4pPr algn="ctr" rtl="0" fontAlgn="base">
        <a:spcBef>
          <a:spcPct val="0"/>
        </a:spcBef>
        <a:spcAft>
          <a:spcPct val="0"/>
        </a:spcAft>
        <a:defRPr kumimoji="1" sz="4400">
          <a:solidFill>
            <a:schemeClr val="tx1"/>
          </a:solidFill>
          <a:latin typeface="Calibri" pitchFamily="34" charset="0"/>
          <a:ea typeface="ＭＳ Ｐゴシック" charset="-128"/>
        </a:defRPr>
      </a:lvl4pPr>
      <a:lvl5pPr algn="ctr" rtl="0" fontAlgn="base">
        <a:spcBef>
          <a:spcPct val="0"/>
        </a:spcBef>
        <a:spcAft>
          <a:spcPct val="0"/>
        </a:spcAft>
        <a:defRPr kumimoji="1" sz="4400">
          <a:solidFill>
            <a:schemeClr val="tx1"/>
          </a:solidFill>
          <a:latin typeface="Calibri" pitchFamily="34" charset="0"/>
          <a:ea typeface="ＭＳ Ｐゴシック" charset="-128"/>
        </a:defRPr>
      </a:lvl5pPr>
      <a:lvl6pPr marL="457200" algn="ctr" rtl="0" fontAlgn="base">
        <a:spcBef>
          <a:spcPct val="0"/>
        </a:spcBef>
        <a:spcAft>
          <a:spcPct val="0"/>
        </a:spcAft>
        <a:defRPr kumimoji="1" sz="4400">
          <a:solidFill>
            <a:schemeClr val="tx1"/>
          </a:solidFill>
          <a:latin typeface="Calibri" pitchFamily="34" charset="0"/>
          <a:ea typeface="ＭＳ Ｐゴシック" charset="-128"/>
        </a:defRPr>
      </a:lvl6pPr>
      <a:lvl7pPr marL="914400" algn="ctr" rtl="0" fontAlgn="base">
        <a:spcBef>
          <a:spcPct val="0"/>
        </a:spcBef>
        <a:spcAft>
          <a:spcPct val="0"/>
        </a:spcAft>
        <a:defRPr kumimoji="1" sz="4400">
          <a:solidFill>
            <a:schemeClr val="tx1"/>
          </a:solidFill>
          <a:latin typeface="Calibri" pitchFamily="34" charset="0"/>
          <a:ea typeface="ＭＳ Ｐゴシック"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charset="-128"/>
        </a:defRPr>
      </a:lvl9pPr>
    </p:titleStyle>
    <p:bodyStyle>
      <a:lvl1pPr marL="342900" indent="-342900" algn="l" rtl="0" fontAlgn="base">
        <a:spcBef>
          <a:spcPct val="20000"/>
        </a:spcBef>
        <a:spcAft>
          <a:spcPct val="0"/>
        </a:spcAft>
        <a:buFont typeface="Arial" charset="0"/>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5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hyperlink" Target="mailto:hess@nite.go.jp"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タイトル 1"/>
          <p:cNvSpPr>
            <a:spLocks noGrp="1"/>
          </p:cNvSpPr>
          <p:nvPr>
            <p:ph type="ctrTitle"/>
          </p:nvPr>
        </p:nvSpPr>
        <p:spPr>
          <a:xfrm>
            <a:off x="613792" y="1413198"/>
            <a:ext cx="8134672" cy="1223962"/>
          </a:xfrm>
        </p:spPr>
        <p:txBody>
          <a:bodyPr/>
          <a:lstStyle/>
          <a:p>
            <a:r>
              <a:rPr lang="en-US" altLang="ja-JP" sz="5400" dirty="0">
                <a:solidFill>
                  <a:srgbClr val="000099"/>
                </a:solidFill>
                <a:latin typeface="Arial" pitchFamily="34" charset="0"/>
                <a:cs typeface="Arial" pitchFamily="34" charset="0"/>
              </a:rPr>
              <a:t>Basic Operation of HESS</a:t>
            </a:r>
            <a:endParaRPr lang="ja-JP" altLang="en-US" sz="5400" dirty="0">
              <a:solidFill>
                <a:srgbClr val="000099"/>
              </a:solidFill>
              <a:latin typeface="Arial" pitchFamily="34" charset="0"/>
              <a:cs typeface="Arial" pitchFamily="34" charset="0"/>
            </a:endParaRPr>
          </a:p>
        </p:txBody>
      </p:sp>
      <p:sp>
        <p:nvSpPr>
          <p:cNvPr id="3" name="サブタイトル 2"/>
          <p:cNvSpPr>
            <a:spLocks noGrp="1"/>
          </p:cNvSpPr>
          <p:nvPr>
            <p:ph type="subTitle" idx="1"/>
          </p:nvPr>
        </p:nvSpPr>
        <p:spPr>
          <a:xfrm>
            <a:off x="1475656" y="2853184"/>
            <a:ext cx="6400800" cy="1151880"/>
          </a:xfrm>
        </p:spPr>
        <p:txBody>
          <a:bodyPr rtlCol="0">
            <a:noAutofit/>
          </a:bodyPr>
          <a:lstStyle/>
          <a:p>
            <a:pPr fontAlgn="auto">
              <a:spcAft>
                <a:spcPts val="0"/>
              </a:spcAft>
              <a:defRPr/>
            </a:pPr>
            <a:r>
              <a:rPr lang="en-US" altLang="ja-JP" dirty="0">
                <a:solidFill>
                  <a:srgbClr val="000099"/>
                </a:solidFill>
                <a:latin typeface="Arial" pitchFamily="34" charset="0"/>
                <a:ea typeface="+mj-ea"/>
                <a:cs typeface="Arial" pitchFamily="34" charset="0"/>
              </a:rPr>
              <a:t>Prediction of Repeated Dose Toxicity by Read-across</a:t>
            </a:r>
            <a:endParaRPr lang="ja-JP" altLang="en-US" dirty="0">
              <a:solidFill>
                <a:srgbClr val="000099"/>
              </a:solidFill>
              <a:latin typeface="Arial" pitchFamily="34" charset="0"/>
              <a:ea typeface="+mj-ea"/>
              <a:cs typeface="Arial" pitchFamily="34" charset="0"/>
            </a:endParaRPr>
          </a:p>
        </p:txBody>
      </p:sp>
      <p:sp>
        <p:nvSpPr>
          <p:cNvPr id="4" name="サブタイトル 2"/>
          <p:cNvSpPr txBox="1">
            <a:spLocks/>
          </p:cNvSpPr>
          <p:nvPr/>
        </p:nvSpPr>
        <p:spPr bwMode="auto">
          <a:xfrm>
            <a:off x="323528" y="5013176"/>
            <a:ext cx="8640960" cy="1512168"/>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ct val="20000"/>
              </a:spcBef>
              <a:spcAft>
                <a:spcPts val="0"/>
              </a:spcAft>
              <a:buClrTx/>
              <a:buSzTx/>
              <a:buFont typeface="Arial" charset="0"/>
              <a:buNone/>
              <a:tabLst/>
              <a:defRPr/>
            </a:pPr>
            <a:r>
              <a:rPr kumimoji="1" lang="en-US" altLang="ja-JP" sz="2800" b="0" i="0" u="none" strike="noStrike" kern="1200" cap="none" spc="0" normalizeH="0" baseline="0" noProof="0" dirty="0">
                <a:ln>
                  <a:noFill/>
                </a:ln>
                <a:solidFill>
                  <a:schemeClr val="tx1"/>
                </a:solidFill>
                <a:effectLst/>
                <a:uLnTx/>
                <a:uFillTx/>
                <a:latin typeface="Arial" pitchFamily="34" charset="0"/>
                <a:ea typeface="+mj-ea"/>
                <a:cs typeface="Arial" pitchFamily="34" charset="0"/>
              </a:rPr>
              <a:t>Chemical Management Center</a:t>
            </a:r>
          </a:p>
          <a:p>
            <a:pPr marL="0" marR="0" lvl="0" indent="0" algn="ctr" defTabSz="914400" rtl="0" eaLnBrk="1" fontAlgn="auto" latinLnBrk="0" hangingPunct="1">
              <a:lnSpc>
                <a:spcPct val="100000"/>
              </a:lnSpc>
              <a:spcBef>
                <a:spcPct val="20000"/>
              </a:spcBef>
              <a:spcAft>
                <a:spcPts val="0"/>
              </a:spcAft>
              <a:buClrTx/>
              <a:buSzTx/>
              <a:buFont typeface="Arial" charset="0"/>
              <a:buNone/>
              <a:tabLst/>
              <a:defRPr/>
            </a:pPr>
            <a:r>
              <a:rPr lang="en-US" altLang="ja-JP" sz="2800" dirty="0">
                <a:latin typeface="Arial" pitchFamily="34" charset="0"/>
                <a:ea typeface="+mj-ea"/>
                <a:cs typeface="Arial" pitchFamily="34" charset="0"/>
              </a:rPr>
              <a:t>National Institute of Technology and Evaluation</a:t>
            </a:r>
          </a:p>
          <a:p>
            <a:pPr marL="0" marR="0" lvl="0" indent="0" algn="ctr" defTabSz="914400" rtl="0" eaLnBrk="1" fontAlgn="auto" latinLnBrk="0" hangingPunct="1">
              <a:lnSpc>
                <a:spcPct val="100000"/>
              </a:lnSpc>
              <a:spcBef>
                <a:spcPct val="20000"/>
              </a:spcBef>
              <a:spcAft>
                <a:spcPts val="0"/>
              </a:spcAft>
              <a:buClrTx/>
              <a:buSzTx/>
              <a:buFont typeface="Arial" charset="0"/>
              <a:buNone/>
              <a:tabLst/>
              <a:defRPr/>
            </a:pPr>
            <a:r>
              <a:rPr kumimoji="1" lang="en-US" altLang="ja-JP" sz="2800" b="0" i="0" u="none" strike="noStrike" kern="1200" cap="none" spc="0" normalizeH="0" baseline="0" noProof="0" dirty="0">
                <a:ln>
                  <a:noFill/>
                </a:ln>
                <a:solidFill>
                  <a:schemeClr val="tx1"/>
                </a:solidFill>
                <a:effectLst/>
                <a:uLnTx/>
                <a:uFillTx/>
                <a:latin typeface="Arial" pitchFamily="34" charset="0"/>
                <a:ea typeface="+mj-ea"/>
                <a:cs typeface="Arial" pitchFamily="34" charset="0"/>
              </a:rPr>
              <a:t>Japan</a:t>
            </a:r>
          </a:p>
          <a:p>
            <a:pPr marL="0" marR="0" lvl="0" indent="0" algn="ctr" defTabSz="914400" rtl="0" eaLnBrk="1" fontAlgn="auto" latinLnBrk="0" hangingPunct="1">
              <a:lnSpc>
                <a:spcPct val="100000"/>
              </a:lnSpc>
              <a:spcBef>
                <a:spcPct val="20000"/>
              </a:spcBef>
              <a:spcAft>
                <a:spcPts val="0"/>
              </a:spcAft>
              <a:buClrTx/>
              <a:buSzTx/>
              <a:buFont typeface="Arial" charset="0"/>
              <a:buNone/>
              <a:tabLst/>
              <a:defRPr/>
            </a:pPr>
            <a:endParaRPr kumimoji="1" lang="ja-JP" altLang="en-US" sz="2800" b="0" i="0" u="none" strike="noStrike" kern="1200" cap="none" spc="0" normalizeH="0" baseline="0" noProof="0" dirty="0">
              <a:ln>
                <a:noFill/>
              </a:ln>
              <a:solidFill>
                <a:schemeClr val="tx1"/>
              </a:solidFill>
              <a:effectLst/>
              <a:uLnTx/>
              <a:uFillTx/>
              <a:latin typeface="Arial" pitchFamily="34" charset="0"/>
              <a:ea typeface="+mj-ea"/>
              <a:cs typeface="Arial" pitchFamily="34" charset="0"/>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8384" y="188640"/>
            <a:ext cx="936104"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スライド番号プレースホルダー 1"/>
          <p:cNvSpPr>
            <a:spLocks noGrp="1"/>
          </p:cNvSpPr>
          <p:nvPr>
            <p:ph type="sldNum" sz="quarter" idx="12"/>
          </p:nvPr>
        </p:nvSpPr>
        <p:spPr>
          <a:noFill/>
        </p:spPr>
        <p:txBody>
          <a:bodyPr/>
          <a:lstStyle/>
          <a:p>
            <a:pPr>
              <a:defRPr/>
            </a:pPr>
            <a:fld id="{71E3C9D1-8645-4A57-89B3-8E4919FB68E9}" type="slidenum">
              <a:rPr lang="ja-JP" altLang="en-US" smtClean="0"/>
              <a:pPr>
                <a:defRPr/>
              </a:pPr>
              <a:t>1</a:t>
            </a:fld>
            <a:endParaRPr lang="ja-JP" altLang="en-US"/>
          </a:p>
        </p:txBody>
      </p:sp>
      <p:sp>
        <p:nvSpPr>
          <p:cNvPr id="8" name="テキスト ボックス 7"/>
          <p:cNvSpPr txBox="1"/>
          <p:nvPr/>
        </p:nvSpPr>
        <p:spPr>
          <a:xfrm>
            <a:off x="3347864" y="4437112"/>
            <a:ext cx="2462534" cy="461665"/>
          </a:xfrm>
          <a:prstGeom prst="rect">
            <a:avLst/>
          </a:prstGeom>
          <a:noFill/>
        </p:spPr>
        <p:txBody>
          <a:bodyPr wrap="none" rtlCol="0">
            <a:spAutoFit/>
          </a:bodyPr>
          <a:lstStyle/>
          <a:p>
            <a:r>
              <a:rPr kumimoji="1" lang="en-US" altLang="ja-JP" sz="2400" i="1" dirty="0"/>
              <a:t>September 2013</a:t>
            </a:r>
            <a:endParaRPr kumimoji="1" lang="ja-JP" altLang="en-US" sz="24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Documents and Settings\SYNB5960\Application Data\PixelMetrics\CaptureWiz\Temp\3.jpg"/>
          <p:cNvPicPr>
            <a:picLocks noChangeAspect="1" noChangeArrowheads="1"/>
          </p:cNvPicPr>
          <p:nvPr/>
        </p:nvPicPr>
        <p:blipFill>
          <a:blip r:embed="rId3" cstate="print"/>
          <a:srcRect/>
          <a:stretch>
            <a:fillRect/>
          </a:stretch>
        </p:blipFill>
        <p:spPr bwMode="auto">
          <a:xfrm>
            <a:off x="0" y="0"/>
            <a:ext cx="9191317" cy="6858000"/>
          </a:xfrm>
          <a:prstGeom prst="rect">
            <a:avLst/>
          </a:prstGeom>
          <a:noFill/>
        </p:spPr>
      </p:pic>
      <p:sp>
        <p:nvSpPr>
          <p:cNvPr id="13" name="角丸四角形 12"/>
          <p:cNvSpPr/>
          <p:nvPr/>
        </p:nvSpPr>
        <p:spPr bwMode="auto">
          <a:xfrm>
            <a:off x="123073" y="1249679"/>
            <a:ext cx="1032395" cy="404553"/>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5" name="角丸四角形 14"/>
          <p:cNvSpPr/>
          <p:nvPr/>
        </p:nvSpPr>
        <p:spPr bwMode="auto">
          <a:xfrm>
            <a:off x="1228666" y="2272145"/>
            <a:ext cx="2428933" cy="2669023"/>
          </a:xfrm>
          <a:prstGeom prst="roundRect">
            <a:avLst>
              <a:gd name="adj" fmla="val 4004"/>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8" name="テキスト ボックス 7"/>
          <p:cNvSpPr txBox="1"/>
          <p:nvPr/>
        </p:nvSpPr>
        <p:spPr>
          <a:xfrm>
            <a:off x="1331640" y="2060848"/>
            <a:ext cx="841897" cy="307777"/>
          </a:xfrm>
          <a:prstGeom prst="rect">
            <a:avLst/>
          </a:prstGeom>
          <a:solidFill>
            <a:schemeClr val="bg1"/>
          </a:solidFill>
        </p:spPr>
        <p:txBody>
          <a:bodyPr wrap="none" rtlCol="0">
            <a:spAutoFit/>
          </a:bodyPr>
          <a:lstStyle/>
          <a:p>
            <a:r>
              <a:rPr lang="en-US" altLang="ja-JP" sz="1400" dirty="0">
                <a:solidFill>
                  <a:srgbClr val="FF0000"/>
                </a:solidFill>
              </a:rPr>
              <a:t>Profilers</a:t>
            </a:r>
            <a:endParaRPr kumimoji="1" lang="ja-JP" altLang="en-US" sz="1400" dirty="0">
              <a:solidFill>
                <a:srgbClr val="FF0000"/>
              </a:solidFill>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10</a:t>
            </a:fld>
            <a:endParaRPr lang="ja-JP"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3" cstate="print"/>
          <a:srcRect/>
          <a:stretch>
            <a:fillRect/>
          </a:stretch>
        </p:blipFill>
        <p:spPr bwMode="auto">
          <a:xfrm>
            <a:off x="0" y="0"/>
            <a:ext cx="9144000" cy="6822695"/>
          </a:xfrm>
          <a:prstGeom prst="rect">
            <a:avLst/>
          </a:prstGeom>
          <a:noFill/>
          <a:ln w="9525">
            <a:noFill/>
            <a:miter lim="800000"/>
            <a:headEnd/>
            <a:tailEnd/>
          </a:ln>
        </p:spPr>
      </p:pic>
      <p:pic>
        <p:nvPicPr>
          <p:cNvPr id="88068" name="Picture 4" descr="C:\Documents and Settings\SYNB5960\Application Data\PixelMetrics\CaptureWiz\Temp\5.jpg"/>
          <p:cNvPicPr>
            <a:picLocks noChangeAspect="1" noChangeArrowheads="1"/>
          </p:cNvPicPr>
          <p:nvPr/>
        </p:nvPicPr>
        <p:blipFill>
          <a:blip r:embed="rId4" cstate="print"/>
          <a:srcRect/>
          <a:stretch>
            <a:fillRect/>
          </a:stretch>
        </p:blipFill>
        <p:spPr bwMode="auto">
          <a:xfrm>
            <a:off x="3222971" y="2969612"/>
            <a:ext cx="5089755" cy="2400409"/>
          </a:xfrm>
          <a:prstGeom prst="rect">
            <a:avLst/>
          </a:prstGeom>
          <a:noFill/>
          <a:ln w="38100">
            <a:solidFill>
              <a:srgbClr val="FF0000"/>
            </a:solidFill>
          </a:ln>
        </p:spPr>
      </p:pic>
      <p:sp>
        <p:nvSpPr>
          <p:cNvPr id="10" name="角丸四角形 9"/>
          <p:cNvSpPr/>
          <p:nvPr/>
        </p:nvSpPr>
        <p:spPr bwMode="auto">
          <a:xfrm>
            <a:off x="1760681" y="4289367"/>
            <a:ext cx="1165399" cy="207818"/>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6" name="テキスト ボックス 5"/>
          <p:cNvSpPr txBox="1"/>
          <p:nvPr/>
        </p:nvSpPr>
        <p:spPr>
          <a:xfrm>
            <a:off x="5580112" y="1052736"/>
            <a:ext cx="3403496" cy="369332"/>
          </a:xfrm>
          <a:prstGeom prst="rect">
            <a:avLst/>
          </a:prstGeom>
          <a:noFill/>
        </p:spPr>
        <p:txBody>
          <a:bodyPr wrap="none" rtlCol="0">
            <a:spAutoFit/>
          </a:bodyPr>
          <a:lstStyle/>
          <a:p>
            <a:r>
              <a:rPr kumimoji="1" lang="en-US" altLang="ja-JP" dirty="0">
                <a:solidFill>
                  <a:srgbClr val="FF0000"/>
                </a:solidFill>
                <a:latin typeface="Arial" pitchFamily="34" charset="0"/>
                <a:ea typeface="+mj-ea"/>
                <a:cs typeface="Arial" pitchFamily="34" charset="0"/>
              </a:rPr>
              <a:t>See the summary of a profiler </a:t>
            </a: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11</a:t>
            </a:fld>
            <a:endParaRPr lang="ja-JP"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0"/>
            <a:ext cx="9153525" cy="6858000"/>
          </a:xfrm>
          <a:prstGeom prst="rect">
            <a:avLst/>
          </a:prstGeom>
          <a:noFill/>
          <a:ln w="9525">
            <a:noFill/>
            <a:miter lim="800000"/>
            <a:headEnd/>
            <a:tailEnd/>
          </a:ln>
        </p:spPr>
      </p:pic>
      <p:sp>
        <p:nvSpPr>
          <p:cNvPr id="7" name="角丸四角形 6"/>
          <p:cNvSpPr/>
          <p:nvPr/>
        </p:nvSpPr>
        <p:spPr bwMode="auto">
          <a:xfrm>
            <a:off x="1691680" y="3573016"/>
            <a:ext cx="365760" cy="1280160"/>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6" name="テキスト ボックス 5"/>
          <p:cNvSpPr txBox="1"/>
          <p:nvPr/>
        </p:nvSpPr>
        <p:spPr>
          <a:xfrm>
            <a:off x="5868144" y="1340768"/>
            <a:ext cx="3108543" cy="369332"/>
          </a:xfrm>
          <a:prstGeom prst="rect">
            <a:avLst/>
          </a:prstGeom>
          <a:noFill/>
        </p:spPr>
        <p:txBody>
          <a:bodyPr wrap="none" rtlCol="0">
            <a:spAutoFit/>
          </a:bodyPr>
          <a:lstStyle/>
          <a:p>
            <a:r>
              <a:rPr kumimoji="1" lang="en-US" altLang="ja-JP" dirty="0">
                <a:solidFill>
                  <a:srgbClr val="FF0000"/>
                </a:solidFill>
                <a:latin typeface="Arial" pitchFamily="34" charset="0"/>
                <a:ea typeface="+mj-ea"/>
                <a:cs typeface="Arial" pitchFamily="34" charset="0"/>
              </a:rPr>
              <a:t>Select the profilers for using </a:t>
            </a: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12</a:t>
            </a:fld>
            <a:endParaRPr lang="ja-JP"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cstate="print"/>
          <a:srcRect/>
          <a:stretch>
            <a:fillRect/>
          </a:stretch>
        </p:blipFill>
        <p:spPr bwMode="auto">
          <a:xfrm>
            <a:off x="0" y="0"/>
            <a:ext cx="9144000" cy="6835161"/>
          </a:xfrm>
          <a:prstGeom prst="rect">
            <a:avLst/>
          </a:prstGeom>
          <a:noFill/>
          <a:ln w="9525">
            <a:noFill/>
            <a:miter lim="800000"/>
            <a:headEnd/>
            <a:tailEnd/>
          </a:ln>
        </p:spPr>
      </p:pic>
      <p:sp>
        <p:nvSpPr>
          <p:cNvPr id="7" name="角丸四角形 6"/>
          <p:cNvSpPr/>
          <p:nvPr/>
        </p:nvSpPr>
        <p:spPr bwMode="auto">
          <a:xfrm>
            <a:off x="5544589" y="3981796"/>
            <a:ext cx="3449781" cy="310803"/>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9" name="テキスト ボックス 8"/>
          <p:cNvSpPr txBox="1"/>
          <p:nvPr/>
        </p:nvSpPr>
        <p:spPr>
          <a:xfrm>
            <a:off x="5471592" y="4365104"/>
            <a:ext cx="3672408" cy="400110"/>
          </a:xfrm>
          <a:prstGeom prst="rect">
            <a:avLst/>
          </a:prstGeom>
          <a:noFill/>
        </p:spPr>
        <p:txBody>
          <a:bodyPr wrap="square" rtlCol="0">
            <a:spAutoFit/>
          </a:bodyPr>
          <a:lstStyle/>
          <a:p>
            <a:pPr>
              <a:lnSpc>
                <a:spcPts val="2400"/>
              </a:lnSpc>
            </a:pPr>
            <a:r>
              <a:rPr kumimoji="1" lang="en-US" altLang="ja-JP" dirty="0">
                <a:solidFill>
                  <a:srgbClr val="FF0000"/>
                </a:solidFill>
              </a:rPr>
              <a:t>Categories of the target chemical</a:t>
            </a:r>
            <a:endParaRPr kumimoji="1" lang="ja-JP" altLang="en-US" dirty="0">
              <a:solidFill>
                <a:srgbClr val="FF0000"/>
              </a:solidFill>
            </a:endParaRPr>
          </a:p>
        </p:txBody>
      </p:sp>
      <p:sp>
        <p:nvSpPr>
          <p:cNvPr id="8" name="テキスト ボックス 7"/>
          <p:cNvSpPr txBox="1"/>
          <p:nvPr/>
        </p:nvSpPr>
        <p:spPr>
          <a:xfrm>
            <a:off x="6732240" y="1052736"/>
            <a:ext cx="1992853" cy="369332"/>
          </a:xfrm>
          <a:prstGeom prst="rect">
            <a:avLst/>
          </a:prstGeom>
          <a:noFill/>
        </p:spPr>
        <p:txBody>
          <a:bodyPr wrap="none" rtlCol="0">
            <a:spAutoFit/>
          </a:bodyPr>
          <a:lstStyle/>
          <a:p>
            <a:r>
              <a:rPr lang="en-US" altLang="ja-JP" dirty="0">
                <a:solidFill>
                  <a:srgbClr val="FF0000"/>
                </a:solidFill>
                <a:latin typeface="Arial" pitchFamily="34" charset="0"/>
                <a:ea typeface="+mj-ea"/>
                <a:cs typeface="Arial" pitchFamily="34" charset="0"/>
              </a:rPr>
              <a:t>Result of P</a:t>
            </a:r>
            <a:r>
              <a:rPr kumimoji="1" lang="en-US" altLang="ja-JP" dirty="0">
                <a:solidFill>
                  <a:srgbClr val="FF0000"/>
                </a:solidFill>
                <a:latin typeface="Arial" pitchFamily="34" charset="0"/>
                <a:ea typeface="+mj-ea"/>
                <a:cs typeface="Arial" pitchFamily="34" charset="0"/>
              </a:rPr>
              <a:t>rofiling</a:t>
            </a:r>
          </a:p>
        </p:txBody>
      </p:sp>
      <p:sp>
        <p:nvSpPr>
          <p:cNvPr id="10" name="角丸四角形 9"/>
          <p:cNvSpPr/>
          <p:nvPr/>
        </p:nvSpPr>
        <p:spPr bwMode="auto">
          <a:xfrm>
            <a:off x="2339752" y="1844824"/>
            <a:ext cx="360040" cy="288032"/>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13</a:t>
            </a:fld>
            <a:endParaRPr lang="ja-JP"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p:cNvPicPr>
            <a:picLocks noChangeAspect="1" noChangeArrowheads="1"/>
          </p:cNvPicPr>
          <p:nvPr/>
        </p:nvPicPr>
        <p:blipFill>
          <a:blip r:embed="rId3" cstate="print"/>
          <a:srcRect/>
          <a:stretch>
            <a:fillRect/>
          </a:stretch>
        </p:blipFill>
        <p:spPr bwMode="auto">
          <a:xfrm>
            <a:off x="0" y="0"/>
            <a:ext cx="9174552" cy="6857999"/>
          </a:xfrm>
          <a:prstGeom prst="rect">
            <a:avLst/>
          </a:prstGeom>
          <a:noFill/>
          <a:ln w="9525">
            <a:noFill/>
            <a:miter lim="800000"/>
            <a:headEnd/>
            <a:tailEnd/>
          </a:ln>
        </p:spPr>
      </p:pic>
      <p:sp>
        <p:nvSpPr>
          <p:cNvPr id="4" name="角丸四角形 3"/>
          <p:cNvSpPr/>
          <p:nvPr/>
        </p:nvSpPr>
        <p:spPr bwMode="auto">
          <a:xfrm>
            <a:off x="1511299" y="4372495"/>
            <a:ext cx="1290089" cy="149629"/>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5" name="角丸四角形 4"/>
          <p:cNvSpPr/>
          <p:nvPr/>
        </p:nvSpPr>
        <p:spPr bwMode="auto">
          <a:xfrm>
            <a:off x="1163782" y="1862052"/>
            <a:ext cx="1197033" cy="257694"/>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pic>
        <p:nvPicPr>
          <p:cNvPr id="92164" name="Picture 4" descr="C:\Documents and Settings\SYNB5960\Application Data\PixelMetrics\CaptureWiz\Temp\26.jpg"/>
          <p:cNvPicPr>
            <a:picLocks noChangeAspect="1" noChangeArrowheads="1"/>
          </p:cNvPicPr>
          <p:nvPr/>
        </p:nvPicPr>
        <p:blipFill>
          <a:blip r:embed="rId4" cstate="print"/>
          <a:srcRect/>
          <a:stretch>
            <a:fillRect/>
          </a:stretch>
        </p:blipFill>
        <p:spPr bwMode="auto">
          <a:xfrm>
            <a:off x="3006841" y="1626466"/>
            <a:ext cx="5788624" cy="3943061"/>
          </a:xfrm>
          <a:prstGeom prst="rect">
            <a:avLst/>
          </a:prstGeom>
          <a:noFill/>
          <a:ln w="38100">
            <a:solidFill>
              <a:srgbClr val="FF0000"/>
            </a:solidFill>
          </a:ln>
        </p:spPr>
      </p:pic>
      <p:sp>
        <p:nvSpPr>
          <p:cNvPr id="7" name="テキスト ボックス 6"/>
          <p:cNvSpPr txBox="1"/>
          <p:nvPr/>
        </p:nvSpPr>
        <p:spPr>
          <a:xfrm>
            <a:off x="5139759" y="980728"/>
            <a:ext cx="4019049" cy="369332"/>
          </a:xfrm>
          <a:prstGeom prst="rect">
            <a:avLst/>
          </a:prstGeom>
          <a:noFill/>
        </p:spPr>
        <p:txBody>
          <a:bodyPr wrap="none" rtlCol="0">
            <a:spAutoFit/>
          </a:bodyPr>
          <a:lstStyle/>
          <a:p>
            <a:r>
              <a:rPr lang="en-US" altLang="ja-JP" dirty="0">
                <a:solidFill>
                  <a:srgbClr val="FF0000"/>
                </a:solidFill>
                <a:latin typeface="Arial" pitchFamily="34" charset="0"/>
                <a:ea typeface="+mj-ea"/>
                <a:cs typeface="Arial" pitchFamily="34" charset="0"/>
              </a:rPr>
              <a:t>See the detail description of a profiler </a:t>
            </a:r>
            <a:endParaRPr kumimoji="1" lang="en-US" altLang="ja-JP" dirty="0">
              <a:solidFill>
                <a:srgbClr val="FF0000"/>
              </a:solidFill>
              <a:latin typeface="Arial" pitchFamily="34" charset="0"/>
              <a:ea typeface="+mj-ea"/>
              <a:cs typeface="Arial" pitchFamily="34" charset="0"/>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14</a:t>
            </a:fld>
            <a:endParaRPr lang="ja-JP"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3" cstate="print"/>
          <a:srcRect/>
          <a:stretch>
            <a:fillRect/>
          </a:stretch>
        </p:blipFill>
        <p:spPr bwMode="auto">
          <a:xfrm>
            <a:off x="-5883" y="0"/>
            <a:ext cx="9149883" cy="6858000"/>
          </a:xfrm>
          <a:prstGeom prst="rect">
            <a:avLst/>
          </a:prstGeom>
          <a:noFill/>
          <a:ln w="9525">
            <a:noFill/>
            <a:miter lim="800000"/>
            <a:headEnd/>
            <a:tailEnd/>
          </a:ln>
          <a:effectLst/>
        </p:spPr>
      </p:pic>
      <p:sp>
        <p:nvSpPr>
          <p:cNvPr id="4" name="テキスト ボックス 3"/>
          <p:cNvSpPr txBox="1"/>
          <p:nvPr/>
        </p:nvSpPr>
        <p:spPr>
          <a:xfrm>
            <a:off x="3458150" y="260648"/>
            <a:ext cx="4066178" cy="369332"/>
          </a:xfrm>
          <a:prstGeom prst="rect">
            <a:avLst/>
          </a:prstGeom>
          <a:noFill/>
        </p:spPr>
        <p:txBody>
          <a:bodyPr wrap="none" rtlCol="0">
            <a:spAutoFit/>
          </a:bodyPr>
          <a:lstStyle/>
          <a:p>
            <a:r>
              <a:rPr lang="en-US" altLang="ja-JP" dirty="0">
                <a:solidFill>
                  <a:srgbClr val="FF0000"/>
                </a:solidFill>
              </a:rPr>
              <a:t>Toxicity effects related to a category </a:t>
            </a:r>
            <a:endParaRPr kumimoji="1" lang="ja-JP" altLang="en-US" dirty="0">
              <a:solidFill>
                <a:srgbClr val="FF0000"/>
              </a:solidFill>
            </a:endParaRPr>
          </a:p>
        </p:txBody>
      </p:sp>
      <p:pic>
        <p:nvPicPr>
          <p:cNvPr id="103426" name="Picture 2"/>
          <p:cNvPicPr>
            <a:picLocks noChangeAspect="1" noChangeArrowheads="1"/>
          </p:cNvPicPr>
          <p:nvPr/>
        </p:nvPicPr>
        <p:blipFill>
          <a:blip r:embed="rId4" cstate="print"/>
          <a:srcRect/>
          <a:stretch>
            <a:fillRect/>
          </a:stretch>
        </p:blipFill>
        <p:spPr bwMode="auto">
          <a:xfrm>
            <a:off x="3248025" y="1111250"/>
            <a:ext cx="5162550" cy="5372100"/>
          </a:xfrm>
          <a:prstGeom prst="rect">
            <a:avLst/>
          </a:prstGeom>
          <a:noFill/>
          <a:ln w="9525">
            <a:noFill/>
            <a:miter lim="800000"/>
            <a:headEnd/>
            <a:tailEnd/>
          </a:ln>
        </p:spPr>
      </p:pic>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15</a:t>
            </a:fld>
            <a:endParaRPr lang="ja-JP"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p:cNvPicPr>
            <a:picLocks noChangeAspect="1" noChangeArrowheads="1"/>
          </p:cNvPicPr>
          <p:nvPr/>
        </p:nvPicPr>
        <p:blipFill>
          <a:blip r:embed="rId3" cstate="print"/>
          <a:srcRect/>
          <a:stretch>
            <a:fillRect/>
          </a:stretch>
        </p:blipFill>
        <p:spPr bwMode="auto">
          <a:xfrm>
            <a:off x="0" y="0"/>
            <a:ext cx="9174553" cy="6857999"/>
          </a:xfrm>
          <a:prstGeom prst="rect">
            <a:avLst/>
          </a:prstGeom>
          <a:noFill/>
          <a:ln w="9525">
            <a:noFill/>
            <a:miter lim="800000"/>
            <a:headEnd/>
            <a:tailEnd/>
          </a:ln>
        </p:spPr>
      </p:pic>
      <p:sp>
        <p:nvSpPr>
          <p:cNvPr id="4" name="角丸四角形 3"/>
          <p:cNvSpPr/>
          <p:nvPr/>
        </p:nvSpPr>
        <p:spPr bwMode="auto">
          <a:xfrm>
            <a:off x="110144" y="1540394"/>
            <a:ext cx="978824" cy="379845"/>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6" name="角丸四角形 5"/>
          <p:cNvSpPr/>
          <p:nvPr/>
        </p:nvSpPr>
        <p:spPr bwMode="auto">
          <a:xfrm>
            <a:off x="1199111" y="2269376"/>
            <a:ext cx="2275609" cy="565264"/>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8" name="テキスト ボックス 7"/>
          <p:cNvSpPr txBox="1"/>
          <p:nvPr/>
        </p:nvSpPr>
        <p:spPr>
          <a:xfrm>
            <a:off x="5436096" y="980728"/>
            <a:ext cx="3288080" cy="369332"/>
          </a:xfrm>
          <a:prstGeom prst="rect">
            <a:avLst/>
          </a:prstGeom>
          <a:noFill/>
        </p:spPr>
        <p:txBody>
          <a:bodyPr wrap="none" rtlCol="0">
            <a:spAutoFit/>
          </a:bodyPr>
          <a:lstStyle/>
          <a:p>
            <a:r>
              <a:rPr kumimoji="1" lang="en-US" altLang="ja-JP" dirty="0">
                <a:solidFill>
                  <a:srgbClr val="FF0000"/>
                </a:solidFill>
                <a:latin typeface="Arial" pitchFamily="34" charset="0"/>
                <a:ea typeface="+mj-ea"/>
                <a:cs typeface="Arial" pitchFamily="34" charset="0"/>
              </a:rPr>
              <a:t>Select the databases for using</a:t>
            </a: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16</a:t>
            </a:fld>
            <a:endParaRPr lang="ja-JP"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p:cNvPicPr>
            <a:picLocks noChangeAspect="1" noChangeArrowheads="1"/>
          </p:cNvPicPr>
          <p:nvPr/>
        </p:nvPicPr>
        <p:blipFill>
          <a:blip r:embed="rId3" cstate="print"/>
          <a:srcRect/>
          <a:stretch>
            <a:fillRect/>
          </a:stretch>
        </p:blipFill>
        <p:spPr bwMode="auto">
          <a:xfrm>
            <a:off x="0" y="0"/>
            <a:ext cx="9174553" cy="6857999"/>
          </a:xfrm>
          <a:prstGeom prst="rect">
            <a:avLst/>
          </a:prstGeom>
          <a:noFill/>
          <a:ln w="9525">
            <a:noFill/>
            <a:miter lim="800000"/>
            <a:headEnd/>
            <a:tailEnd/>
          </a:ln>
        </p:spPr>
      </p:pic>
      <p:sp>
        <p:nvSpPr>
          <p:cNvPr id="4" name="角丸四角形 3"/>
          <p:cNvSpPr/>
          <p:nvPr/>
        </p:nvSpPr>
        <p:spPr bwMode="auto">
          <a:xfrm>
            <a:off x="110144" y="1540394"/>
            <a:ext cx="978824" cy="379845"/>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5" name="テキスト ボックス 4"/>
          <p:cNvSpPr txBox="1"/>
          <p:nvPr/>
        </p:nvSpPr>
        <p:spPr>
          <a:xfrm>
            <a:off x="0" y="1068125"/>
            <a:ext cx="492443" cy="498598"/>
          </a:xfrm>
          <a:prstGeom prst="rect">
            <a:avLst/>
          </a:prstGeom>
          <a:noFill/>
        </p:spPr>
        <p:txBody>
          <a:bodyPr wrap="square" rtlCol="0">
            <a:spAutoFit/>
          </a:bodyPr>
          <a:lstStyle/>
          <a:p>
            <a:r>
              <a:rPr lang="ja-JP" altLang="en-US" b="1" dirty="0">
                <a:solidFill>
                  <a:srgbClr val="FF0000"/>
                </a:solidFill>
              </a:rPr>
              <a:t>①</a:t>
            </a:r>
            <a:endParaRPr kumimoji="1" lang="ja-JP" altLang="en-US" b="1" dirty="0">
              <a:solidFill>
                <a:srgbClr val="FF0000"/>
              </a:solidFill>
            </a:endParaRPr>
          </a:p>
        </p:txBody>
      </p:sp>
      <p:sp>
        <p:nvSpPr>
          <p:cNvPr id="6" name="角丸四角形 5"/>
          <p:cNvSpPr/>
          <p:nvPr/>
        </p:nvSpPr>
        <p:spPr bwMode="auto">
          <a:xfrm>
            <a:off x="1199111" y="2521296"/>
            <a:ext cx="2275609" cy="147089"/>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2" name="テキスト ボックス 11"/>
          <p:cNvSpPr txBox="1"/>
          <p:nvPr/>
        </p:nvSpPr>
        <p:spPr>
          <a:xfrm>
            <a:off x="978602" y="2087107"/>
            <a:ext cx="492443" cy="467051"/>
          </a:xfrm>
          <a:prstGeom prst="rect">
            <a:avLst/>
          </a:prstGeom>
          <a:noFill/>
        </p:spPr>
        <p:txBody>
          <a:bodyPr wrap="square" rtlCol="0">
            <a:spAutoFit/>
          </a:bodyPr>
          <a:lstStyle/>
          <a:p>
            <a:r>
              <a:rPr kumimoji="1" lang="ja-JP" altLang="en-US" b="1" dirty="0">
                <a:solidFill>
                  <a:srgbClr val="FF0000"/>
                </a:solidFill>
              </a:rPr>
              <a:t>②</a:t>
            </a:r>
          </a:p>
        </p:txBody>
      </p:sp>
      <p:pic>
        <p:nvPicPr>
          <p:cNvPr id="95236" name="Picture 4" descr="C:\Documents and Settings\SYNB5960\Application Data\PixelMetrics\CaptureWiz\Temp\28.jpg"/>
          <p:cNvPicPr>
            <a:picLocks noChangeAspect="1" noChangeArrowheads="1"/>
          </p:cNvPicPr>
          <p:nvPr/>
        </p:nvPicPr>
        <p:blipFill>
          <a:blip r:embed="rId4" cstate="print"/>
          <a:srcRect/>
          <a:stretch>
            <a:fillRect/>
          </a:stretch>
        </p:blipFill>
        <p:spPr bwMode="auto">
          <a:xfrm>
            <a:off x="1809808" y="3100647"/>
            <a:ext cx="6333383" cy="3194409"/>
          </a:xfrm>
          <a:prstGeom prst="rect">
            <a:avLst/>
          </a:prstGeom>
          <a:noFill/>
        </p:spPr>
      </p:pic>
      <p:sp>
        <p:nvSpPr>
          <p:cNvPr id="9" name="テキスト ボックス 8"/>
          <p:cNvSpPr txBox="1"/>
          <p:nvPr/>
        </p:nvSpPr>
        <p:spPr>
          <a:xfrm>
            <a:off x="5508104" y="1052736"/>
            <a:ext cx="3454792" cy="369332"/>
          </a:xfrm>
          <a:prstGeom prst="rect">
            <a:avLst/>
          </a:prstGeom>
          <a:noFill/>
        </p:spPr>
        <p:txBody>
          <a:bodyPr wrap="none" rtlCol="0">
            <a:spAutoFit/>
          </a:bodyPr>
          <a:lstStyle/>
          <a:p>
            <a:r>
              <a:rPr kumimoji="1" lang="en-US" altLang="ja-JP" dirty="0">
                <a:solidFill>
                  <a:srgbClr val="FF0000"/>
                </a:solidFill>
                <a:latin typeface="Arial" pitchFamily="34" charset="0"/>
                <a:ea typeface="+mj-ea"/>
                <a:cs typeface="Arial" pitchFamily="34" charset="0"/>
              </a:rPr>
              <a:t>See the summary of a database</a:t>
            </a: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17</a:t>
            </a:fld>
            <a:endParaRPr lang="ja-JP"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p:cNvPicPr>
            <a:picLocks noChangeAspect="1" noChangeArrowheads="1"/>
          </p:cNvPicPr>
          <p:nvPr/>
        </p:nvPicPr>
        <p:blipFill>
          <a:blip r:embed="rId3" cstate="print"/>
          <a:srcRect/>
          <a:stretch>
            <a:fillRect/>
          </a:stretch>
        </p:blipFill>
        <p:spPr bwMode="auto">
          <a:xfrm>
            <a:off x="0" y="0"/>
            <a:ext cx="9174553" cy="6857999"/>
          </a:xfrm>
          <a:prstGeom prst="rect">
            <a:avLst/>
          </a:prstGeom>
          <a:noFill/>
          <a:ln w="9525">
            <a:noFill/>
            <a:miter lim="800000"/>
            <a:headEnd/>
            <a:tailEnd/>
          </a:ln>
        </p:spPr>
      </p:pic>
      <p:sp>
        <p:nvSpPr>
          <p:cNvPr id="6" name="角丸四角形 5"/>
          <p:cNvSpPr/>
          <p:nvPr/>
        </p:nvSpPr>
        <p:spPr bwMode="auto">
          <a:xfrm>
            <a:off x="1199111" y="2521296"/>
            <a:ext cx="2275609" cy="147089"/>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7" name="テキスト ボックス 6"/>
          <p:cNvSpPr txBox="1"/>
          <p:nvPr/>
        </p:nvSpPr>
        <p:spPr>
          <a:xfrm>
            <a:off x="978602" y="2087107"/>
            <a:ext cx="492443" cy="467051"/>
          </a:xfrm>
          <a:prstGeom prst="rect">
            <a:avLst/>
          </a:prstGeom>
          <a:noFill/>
        </p:spPr>
        <p:txBody>
          <a:bodyPr wrap="square" rtlCol="0">
            <a:spAutoFit/>
          </a:bodyPr>
          <a:lstStyle/>
          <a:p>
            <a:r>
              <a:rPr kumimoji="1" lang="ja-JP" altLang="en-US" b="1" dirty="0">
                <a:solidFill>
                  <a:srgbClr val="FF0000"/>
                </a:solidFill>
              </a:rPr>
              <a:t>①</a:t>
            </a:r>
          </a:p>
        </p:txBody>
      </p:sp>
      <p:sp>
        <p:nvSpPr>
          <p:cNvPr id="8" name="角丸四角形 7"/>
          <p:cNvSpPr/>
          <p:nvPr/>
        </p:nvSpPr>
        <p:spPr bwMode="auto">
          <a:xfrm>
            <a:off x="1401616" y="1994263"/>
            <a:ext cx="1948413" cy="228600"/>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9" name="テキスト ボックス 8"/>
          <p:cNvSpPr txBox="1"/>
          <p:nvPr/>
        </p:nvSpPr>
        <p:spPr>
          <a:xfrm>
            <a:off x="1203045" y="1563406"/>
            <a:ext cx="492443" cy="467051"/>
          </a:xfrm>
          <a:prstGeom prst="rect">
            <a:avLst/>
          </a:prstGeom>
          <a:noFill/>
        </p:spPr>
        <p:txBody>
          <a:bodyPr wrap="square" rtlCol="0">
            <a:spAutoFit/>
          </a:bodyPr>
          <a:lstStyle/>
          <a:p>
            <a:r>
              <a:rPr kumimoji="1" lang="ja-JP" altLang="en-US" b="1" dirty="0">
                <a:solidFill>
                  <a:srgbClr val="FF0000"/>
                </a:solidFill>
              </a:rPr>
              <a:t>②</a:t>
            </a:r>
          </a:p>
        </p:txBody>
      </p:sp>
      <p:pic>
        <p:nvPicPr>
          <p:cNvPr id="10" name="Picture 3"/>
          <p:cNvPicPr>
            <a:picLocks noChangeAspect="1" noChangeArrowheads="1"/>
          </p:cNvPicPr>
          <p:nvPr/>
        </p:nvPicPr>
        <p:blipFill>
          <a:blip r:embed="rId4" cstate="print"/>
          <a:srcRect/>
          <a:stretch>
            <a:fillRect/>
          </a:stretch>
        </p:blipFill>
        <p:spPr bwMode="auto">
          <a:xfrm>
            <a:off x="4275109" y="4611573"/>
            <a:ext cx="1047750" cy="923925"/>
          </a:xfrm>
          <a:prstGeom prst="rect">
            <a:avLst/>
          </a:prstGeom>
          <a:noFill/>
          <a:ln w="38100">
            <a:solidFill>
              <a:srgbClr val="FF0000"/>
            </a:solidFill>
            <a:miter lim="800000"/>
            <a:headEnd/>
            <a:tailEnd/>
          </a:ln>
        </p:spPr>
      </p:pic>
      <p:sp>
        <p:nvSpPr>
          <p:cNvPr id="11" name="テキスト ボックス 10"/>
          <p:cNvSpPr txBox="1"/>
          <p:nvPr/>
        </p:nvSpPr>
        <p:spPr>
          <a:xfrm>
            <a:off x="6156176" y="1052736"/>
            <a:ext cx="2698175" cy="369332"/>
          </a:xfrm>
          <a:prstGeom prst="rect">
            <a:avLst/>
          </a:prstGeom>
          <a:noFill/>
        </p:spPr>
        <p:txBody>
          <a:bodyPr wrap="none" rtlCol="0">
            <a:spAutoFit/>
          </a:bodyPr>
          <a:lstStyle/>
          <a:p>
            <a:r>
              <a:rPr lang="en-US" altLang="ja-JP" dirty="0">
                <a:solidFill>
                  <a:srgbClr val="FF0000"/>
                </a:solidFill>
                <a:latin typeface="Arial" pitchFamily="34" charset="0"/>
                <a:ea typeface="+mj-ea"/>
                <a:cs typeface="Arial" pitchFamily="34" charset="0"/>
              </a:rPr>
              <a:t>Result of gathering data </a:t>
            </a:r>
            <a:endParaRPr kumimoji="1" lang="en-US" altLang="ja-JP" dirty="0">
              <a:solidFill>
                <a:srgbClr val="FF0000"/>
              </a:solidFill>
              <a:latin typeface="Arial" pitchFamily="34" charset="0"/>
              <a:ea typeface="+mj-ea"/>
              <a:cs typeface="Arial" pitchFamily="34" charset="0"/>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18</a:t>
            </a:fld>
            <a:endParaRPr lang="ja-JP"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C:\Documents and Settings\SYNB5960\Application Data\PixelMetrics\CaptureWiz\Temp\29.jpg"/>
          <p:cNvPicPr>
            <a:picLocks noChangeAspect="1" noChangeArrowheads="1"/>
          </p:cNvPicPr>
          <p:nvPr/>
        </p:nvPicPr>
        <p:blipFill>
          <a:blip r:embed="rId3" cstate="print"/>
          <a:srcRect/>
          <a:stretch>
            <a:fillRect/>
          </a:stretch>
        </p:blipFill>
        <p:spPr bwMode="auto">
          <a:xfrm>
            <a:off x="0" y="1"/>
            <a:ext cx="9144000" cy="6835160"/>
          </a:xfrm>
          <a:prstGeom prst="rect">
            <a:avLst/>
          </a:prstGeom>
          <a:noFill/>
        </p:spPr>
      </p:pic>
      <p:sp>
        <p:nvSpPr>
          <p:cNvPr id="4" name="角丸四角形 3"/>
          <p:cNvSpPr/>
          <p:nvPr/>
        </p:nvSpPr>
        <p:spPr bwMode="auto">
          <a:xfrm>
            <a:off x="113144" y="1944385"/>
            <a:ext cx="1000762" cy="374865"/>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5" name="角丸四角形 4"/>
          <p:cNvSpPr/>
          <p:nvPr/>
        </p:nvSpPr>
        <p:spPr bwMode="auto">
          <a:xfrm>
            <a:off x="1171631" y="2803367"/>
            <a:ext cx="2244900" cy="2259084"/>
          </a:xfrm>
          <a:prstGeom prst="roundRect">
            <a:avLst>
              <a:gd name="adj" fmla="val 6595"/>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19</a:t>
            </a:fld>
            <a:endParaRPr lang="ja-JP"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96180" y="340703"/>
            <a:ext cx="8496300" cy="928057"/>
          </a:xfrm>
        </p:spPr>
        <p:txBody>
          <a:bodyPr>
            <a:noAutofit/>
          </a:bodyPr>
          <a:lstStyle/>
          <a:p>
            <a:pPr algn="ctr"/>
            <a:r>
              <a:rPr kumimoji="1" lang="en-US" altLang="ja-JP" sz="4000" dirty="0">
                <a:solidFill>
                  <a:srgbClr val="000099"/>
                </a:solidFill>
                <a:latin typeface="Arial" pitchFamily="34" charset="0"/>
                <a:ea typeface="+mn-ea"/>
                <a:cs typeface="Arial" pitchFamily="34" charset="0"/>
              </a:rPr>
              <a:t>Workflow of HESS</a:t>
            </a:r>
            <a:br>
              <a:rPr kumimoji="1" lang="en-US" altLang="ja-JP" sz="4000" dirty="0">
                <a:solidFill>
                  <a:srgbClr val="000099"/>
                </a:solidFill>
                <a:latin typeface="Arial" pitchFamily="34" charset="0"/>
                <a:ea typeface="+mn-ea"/>
                <a:cs typeface="Arial" pitchFamily="34" charset="0"/>
              </a:rPr>
            </a:br>
            <a:r>
              <a:rPr lang="en-US" altLang="ja-JP" sz="2400" dirty="0">
                <a:solidFill>
                  <a:srgbClr val="000099"/>
                </a:solidFill>
                <a:latin typeface="Arial" pitchFamily="34" charset="0"/>
                <a:ea typeface="+mn-ea"/>
                <a:cs typeface="Arial" pitchFamily="34" charset="0"/>
              </a:rPr>
              <a:t>(in compatible to OECD QSAR Toolbox)</a:t>
            </a:r>
            <a:endParaRPr kumimoji="1" lang="ja-JP" altLang="en-US" sz="2400" dirty="0">
              <a:solidFill>
                <a:srgbClr val="000099"/>
              </a:solidFill>
              <a:latin typeface="Arial" pitchFamily="34" charset="0"/>
              <a:ea typeface="+mn-ea"/>
              <a:cs typeface="Arial" pitchFamily="34" charset="0"/>
            </a:endParaRPr>
          </a:p>
        </p:txBody>
      </p:sp>
      <p:cxnSp>
        <p:nvCxnSpPr>
          <p:cNvPr id="37" name="直線コネクタ 36"/>
          <p:cNvCxnSpPr/>
          <p:nvPr/>
        </p:nvCxnSpPr>
        <p:spPr bwMode="auto">
          <a:xfrm>
            <a:off x="3117692" y="3827746"/>
            <a:ext cx="0" cy="2217600"/>
          </a:xfrm>
          <a:prstGeom prst="line">
            <a:avLst/>
          </a:prstGeom>
          <a:noFill/>
          <a:ln w="25400" cap="flat" cmpd="sng" algn="ctr">
            <a:solidFill>
              <a:schemeClr val="tx1"/>
            </a:solidFill>
            <a:prstDash val="solid"/>
            <a:round/>
            <a:headEnd type="none" w="med" len="med"/>
            <a:tailEnd type="none" w="med" len="med"/>
          </a:ln>
          <a:effectLst/>
        </p:spPr>
      </p:cxnSp>
      <p:cxnSp>
        <p:nvCxnSpPr>
          <p:cNvPr id="38" name="直線コネクタ 37"/>
          <p:cNvCxnSpPr/>
          <p:nvPr/>
        </p:nvCxnSpPr>
        <p:spPr bwMode="auto">
          <a:xfrm>
            <a:off x="536417" y="3827746"/>
            <a:ext cx="0" cy="2217600"/>
          </a:xfrm>
          <a:prstGeom prst="line">
            <a:avLst/>
          </a:prstGeom>
          <a:noFill/>
          <a:ln w="25400" cap="flat" cmpd="sng" algn="ctr">
            <a:solidFill>
              <a:schemeClr val="tx1"/>
            </a:solidFill>
            <a:prstDash val="solid"/>
            <a:round/>
            <a:headEnd type="none" w="med" len="med"/>
            <a:tailEnd type="none" w="med" len="med"/>
          </a:ln>
          <a:effectLst/>
        </p:spPr>
      </p:cxnSp>
      <p:cxnSp>
        <p:nvCxnSpPr>
          <p:cNvPr id="40" name="直線コネクタ 39"/>
          <p:cNvCxnSpPr/>
          <p:nvPr/>
        </p:nvCxnSpPr>
        <p:spPr bwMode="auto">
          <a:xfrm rot="16200000">
            <a:off x="1826775" y="2542546"/>
            <a:ext cx="0" cy="2592000"/>
          </a:xfrm>
          <a:prstGeom prst="line">
            <a:avLst/>
          </a:prstGeom>
          <a:noFill/>
          <a:ln w="25400" cap="flat" cmpd="sng" algn="ctr">
            <a:solidFill>
              <a:schemeClr val="tx1"/>
            </a:solidFill>
            <a:prstDash val="solid"/>
            <a:round/>
            <a:headEnd type="none" w="med" len="med"/>
            <a:tailEnd type="none" w="med" len="med"/>
          </a:ln>
          <a:effectLst/>
        </p:spPr>
      </p:cxnSp>
      <p:cxnSp>
        <p:nvCxnSpPr>
          <p:cNvPr id="41" name="直線コネクタ 40"/>
          <p:cNvCxnSpPr/>
          <p:nvPr/>
        </p:nvCxnSpPr>
        <p:spPr bwMode="auto">
          <a:xfrm rot="16200000">
            <a:off x="1822017" y="4735677"/>
            <a:ext cx="0" cy="2592000"/>
          </a:xfrm>
          <a:prstGeom prst="line">
            <a:avLst/>
          </a:prstGeom>
          <a:noFill/>
          <a:ln w="25400" cap="flat" cmpd="sng" algn="ctr">
            <a:solidFill>
              <a:schemeClr val="tx1"/>
            </a:solidFill>
            <a:prstDash val="solid"/>
            <a:round/>
            <a:headEnd type="none" w="med" len="med"/>
            <a:tailEnd type="none" w="med" len="med"/>
          </a:ln>
          <a:effectLst/>
        </p:spPr>
      </p:cxnSp>
      <p:cxnSp>
        <p:nvCxnSpPr>
          <p:cNvPr id="42" name="直線コネクタ 41"/>
          <p:cNvCxnSpPr/>
          <p:nvPr/>
        </p:nvCxnSpPr>
        <p:spPr bwMode="auto">
          <a:xfrm>
            <a:off x="1787367" y="1888423"/>
            <a:ext cx="0" cy="4356000"/>
          </a:xfrm>
          <a:prstGeom prst="line">
            <a:avLst/>
          </a:prstGeom>
          <a:noFill/>
          <a:ln w="25400" cap="flat" cmpd="sng" algn="ctr">
            <a:solidFill>
              <a:schemeClr val="tx1"/>
            </a:solidFill>
            <a:prstDash val="solid"/>
            <a:round/>
            <a:headEnd type="none" w="med" len="med"/>
            <a:tailEnd type="none" w="med" len="med"/>
          </a:ln>
          <a:effectLst/>
        </p:spPr>
      </p:cxnSp>
      <p:sp>
        <p:nvSpPr>
          <p:cNvPr id="44" name="テキスト ボックス 43"/>
          <p:cNvSpPr txBox="1"/>
          <p:nvPr/>
        </p:nvSpPr>
        <p:spPr>
          <a:xfrm>
            <a:off x="337261" y="1441642"/>
            <a:ext cx="2922002" cy="400110"/>
          </a:xfrm>
          <a:prstGeom prst="rect">
            <a:avLst/>
          </a:prstGeom>
          <a:solidFill>
            <a:srgbClr val="CCECFF"/>
          </a:solidFill>
          <a:ln w="28575">
            <a:solidFill>
              <a:schemeClr val="tx1"/>
            </a:solidFill>
          </a:ln>
        </p:spPr>
        <p:txBody>
          <a:bodyPr wrap="square" rtlCol="0">
            <a:spAutoFit/>
          </a:bodyPr>
          <a:lstStyle/>
          <a:p>
            <a:pPr algn="ctr"/>
            <a:r>
              <a:rPr kumimoji="1" lang="en-US" altLang="ja-JP" sz="2000" dirty="0">
                <a:latin typeface="Arial" pitchFamily="34" charset="0"/>
                <a:cs typeface="Arial" pitchFamily="34" charset="0"/>
              </a:rPr>
              <a:t>Input</a:t>
            </a:r>
            <a:endParaRPr kumimoji="1" lang="ja-JP" altLang="en-US" sz="2000" dirty="0">
              <a:latin typeface="Arial" pitchFamily="34" charset="0"/>
              <a:cs typeface="Arial" pitchFamily="34" charset="0"/>
            </a:endParaRPr>
          </a:p>
        </p:txBody>
      </p:sp>
      <p:sp>
        <p:nvSpPr>
          <p:cNvPr id="45" name="テキスト ボックス 44"/>
          <p:cNvSpPr txBox="1"/>
          <p:nvPr/>
        </p:nvSpPr>
        <p:spPr>
          <a:xfrm>
            <a:off x="3419872" y="1457030"/>
            <a:ext cx="3414486" cy="375744"/>
          </a:xfrm>
          <a:prstGeom prst="rect">
            <a:avLst/>
          </a:prstGeom>
          <a:noFill/>
        </p:spPr>
        <p:txBody>
          <a:bodyPr wrap="square" rtlCol="0">
            <a:spAutoFit/>
          </a:bodyPr>
          <a:lstStyle/>
          <a:p>
            <a:pPr>
              <a:lnSpc>
                <a:spcPts val="2400"/>
              </a:lnSpc>
            </a:pPr>
            <a:r>
              <a:rPr kumimoji="1" lang="en-US" altLang="ja-JP" dirty="0">
                <a:solidFill>
                  <a:srgbClr val="FF0000"/>
                </a:solidFill>
                <a:latin typeface="Arial" pitchFamily="34" charset="0"/>
                <a:cs typeface="Arial" pitchFamily="34" charset="0"/>
              </a:rPr>
              <a:t>Input target chemical</a:t>
            </a:r>
            <a:endParaRPr kumimoji="1" lang="ja-JP" altLang="en-US" dirty="0">
              <a:solidFill>
                <a:srgbClr val="FF0000"/>
              </a:solidFill>
              <a:latin typeface="Arial" pitchFamily="34" charset="0"/>
              <a:cs typeface="Arial" pitchFamily="34" charset="0"/>
            </a:endParaRPr>
          </a:p>
        </p:txBody>
      </p:sp>
      <p:sp>
        <p:nvSpPr>
          <p:cNvPr id="49" name="テキスト ボックス 48"/>
          <p:cNvSpPr txBox="1"/>
          <p:nvPr/>
        </p:nvSpPr>
        <p:spPr>
          <a:xfrm>
            <a:off x="337261" y="2025842"/>
            <a:ext cx="2934702" cy="400110"/>
          </a:xfrm>
          <a:prstGeom prst="rect">
            <a:avLst/>
          </a:prstGeom>
          <a:solidFill>
            <a:srgbClr val="CCECFF"/>
          </a:solidFill>
          <a:ln w="28575">
            <a:solidFill>
              <a:schemeClr val="tx1"/>
            </a:solidFill>
          </a:ln>
        </p:spPr>
        <p:txBody>
          <a:bodyPr wrap="square" rtlCol="0">
            <a:spAutoFit/>
          </a:bodyPr>
          <a:lstStyle/>
          <a:p>
            <a:pPr algn="ctr"/>
            <a:r>
              <a:rPr kumimoji="1" lang="en-US" altLang="ja-JP" sz="2000" dirty="0">
                <a:latin typeface="Arial" pitchFamily="34" charset="0"/>
                <a:cs typeface="Arial" pitchFamily="34" charset="0"/>
              </a:rPr>
              <a:t>Profiling</a:t>
            </a:r>
            <a:endParaRPr kumimoji="1" lang="ja-JP" altLang="en-US" sz="2000" dirty="0">
              <a:latin typeface="Arial" pitchFamily="34" charset="0"/>
              <a:cs typeface="Arial" pitchFamily="34" charset="0"/>
            </a:endParaRPr>
          </a:p>
        </p:txBody>
      </p:sp>
      <p:sp>
        <p:nvSpPr>
          <p:cNvPr id="50" name="テキスト ボックス 49"/>
          <p:cNvSpPr txBox="1"/>
          <p:nvPr/>
        </p:nvSpPr>
        <p:spPr>
          <a:xfrm>
            <a:off x="3419872" y="1967764"/>
            <a:ext cx="5616624" cy="553998"/>
          </a:xfrm>
          <a:prstGeom prst="rect">
            <a:avLst/>
          </a:prstGeom>
          <a:noFill/>
        </p:spPr>
        <p:txBody>
          <a:bodyPr wrap="square" rtlCol="0">
            <a:spAutoFit/>
          </a:bodyPr>
          <a:lstStyle/>
          <a:p>
            <a:pPr>
              <a:lnSpc>
                <a:spcPts val="1800"/>
              </a:lnSpc>
            </a:pPr>
            <a:r>
              <a:rPr kumimoji="1" lang="en-US" altLang="ja-JP" dirty="0">
                <a:solidFill>
                  <a:srgbClr val="FF0000"/>
                </a:solidFill>
                <a:latin typeface="Arial" pitchFamily="34" charset="0"/>
                <a:cs typeface="Arial" pitchFamily="34" charset="0"/>
              </a:rPr>
              <a:t>Profiling the target chemical </a:t>
            </a:r>
            <a:r>
              <a:rPr kumimoji="1" lang="ja-JP" altLang="en-US" dirty="0">
                <a:solidFill>
                  <a:srgbClr val="FF0000"/>
                </a:solidFill>
                <a:latin typeface="Arial" pitchFamily="34" charset="0"/>
                <a:cs typeface="Arial" pitchFamily="34" charset="0"/>
              </a:rPr>
              <a:t>（</a:t>
            </a:r>
            <a:r>
              <a:rPr kumimoji="1" lang="en-US" altLang="ja-JP" dirty="0">
                <a:solidFill>
                  <a:srgbClr val="FF0000"/>
                </a:solidFill>
                <a:latin typeface="Arial" pitchFamily="34" charset="0"/>
                <a:cs typeface="Arial" pitchFamily="34" charset="0"/>
              </a:rPr>
              <a:t>identify the categories  to which the target chemical belongs </a:t>
            </a:r>
            <a:r>
              <a:rPr kumimoji="1" lang="en-US" altLang="ja-JP" i="1" dirty="0">
                <a:solidFill>
                  <a:srgbClr val="FF0000"/>
                </a:solidFill>
                <a:latin typeface="Arial" pitchFamily="34" charset="0"/>
                <a:cs typeface="Arial" pitchFamily="34" charset="0"/>
              </a:rPr>
              <a:t>etc.</a:t>
            </a:r>
            <a:r>
              <a:rPr kumimoji="1" lang="ja-JP" altLang="en-US" dirty="0">
                <a:solidFill>
                  <a:srgbClr val="FF0000"/>
                </a:solidFill>
                <a:latin typeface="Arial" pitchFamily="34" charset="0"/>
                <a:cs typeface="Arial" pitchFamily="34" charset="0"/>
              </a:rPr>
              <a:t>）</a:t>
            </a:r>
          </a:p>
        </p:txBody>
      </p:sp>
      <p:sp>
        <p:nvSpPr>
          <p:cNvPr id="51" name="テキスト ボックス 50"/>
          <p:cNvSpPr txBox="1"/>
          <p:nvPr/>
        </p:nvSpPr>
        <p:spPr>
          <a:xfrm>
            <a:off x="337261" y="4646889"/>
            <a:ext cx="2985502" cy="400110"/>
          </a:xfrm>
          <a:prstGeom prst="rect">
            <a:avLst/>
          </a:prstGeom>
          <a:solidFill>
            <a:srgbClr val="CCECFF"/>
          </a:solidFill>
          <a:ln w="28575">
            <a:solidFill>
              <a:schemeClr val="tx1"/>
            </a:solidFill>
          </a:ln>
        </p:spPr>
        <p:txBody>
          <a:bodyPr wrap="square" rtlCol="0">
            <a:spAutoFit/>
          </a:bodyPr>
          <a:lstStyle/>
          <a:p>
            <a:pPr algn="ctr"/>
            <a:r>
              <a:rPr kumimoji="1" lang="en-US" altLang="ja-JP" sz="2000" dirty="0">
                <a:latin typeface="Arial" pitchFamily="34" charset="0"/>
                <a:cs typeface="Arial" pitchFamily="34" charset="0"/>
              </a:rPr>
              <a:t>Gap </a:t>
            </a:r>
            <a:r>
              <a:rPr lang="en-US" altLang="ja-JP" sz="2000" dirty="0">
                <a:latin typeface="Arial" pitchFamily="34" charset="0"/>
                <a:cs typeface="Arial" pitchFamily="34" charset="0"/>
              </a:rPr>
              <a:t>Filling</a:t>
            </a:r>
            <a:endParaRPr kumimoji="1" lang="ja-JP" altLang="en-US" sz="2000" dirty="0">
              <a:latin typeface="Arial" pitchFamily="34" charset="0"/>
              <a:cs typeface="Arial" pitchFamily="34" charset="0"/>
            </a:endParaRPr>
          </a:p>
        </p:txBody>
      </p:sp>
      <p:sp>
        <p:nvSpPr>
          <p:cNvPr id="52" name="テキスト ボックス 51"/>
          <p:cNvSpPr txBox="1"/>
          <p:nvPr/>
        </p:nvSpPr>
        <p:spPr>
          <a:xfrm>
            <a:off x="337261" y="5485089"/>
            <a:ext cx="3010902" cy="400110"/>
          </a:xfrm>
          <a:prstGeom prst="rect">
            <a:avLst/>
          </a:prstGeom>
          <a:solidFill>
            <a:srgbClr val="CCECFF"/>
          </a:solidFill>
          <a:ln w="28575">
            <a:solidFill>
              <a:schemeClr val="tx1"/>
            </a:solidFill>
          </a:ln>
        </p:spPr>
        <p:txBody>
          <a:bodyPr wrap="square" rtlCol="0">
            <a:spAutoFit/>
          </a:bodyPr>
          <a:lstStyle/>
          <a:p>
            <a:pPr algn="ctr"/>
            <a:r>
              <a:rPr kumimoji="1" lang="en-US" altLang="ja-JP" sz="2000" dirty="0">
                <a:latin typeface="Arial" pitchFamily="34" charset="0"/>
                <a:cs typeface="Arial" pitchFamily="34" charset="0"/>
              </a:rPr>
              <a:t>Report</a:t>
            </a:r>
            <a:endParaRPr kumimoji="1" lang="ja-JP" altLang="en-US" sz="2000" dirty="0">
              <a:latin typeface="Arial" pitchFamily="34" charset="0"/>
              <a:cs typeface="Arial" pitchFamily="34" charset="0"/>
            </a:endParaRPr>
          </a:p>
        </p:txBody>
      </p:sp>
      <p:sp>
        <p:nvSpPr>
          <p:cNvPr id="53" name="テキスト ボックス 52"/>
          <p:cNvSpPr txBox="1"/>
          <p:nvPr/>
        </p:nvSpPr>
        <p:spPr>
          <a:xfrm>
            <a:off x="337261" y="2628001"/>
            <a:ext cx="2960101" cy="400110"/>
          </a:xfrm>
          <a:prstGeom prst="rect">
            <a:avLst/>
          </a:prstGeom>
          <a:solidFill>
            <a:srgbClr val="CCECFF"/>
          </a:solidFill>
          <a:ln w="28575">
            <a:solidFill>
              <a:schemeClr val="tx1"/>
            </a:solidFill>
          </a:ln>
        </p:spPr>
        <p:txBody>
          <a:bodyPr wrap="square" rtlCol="0">
            <a:spAutoFit/>
          </a:bodyPr>
          <a:lstStyle/>
          <a:p>
            <a:pPr algn="ctr"/>
            <a:r>
              <a:rPr kumimoji="1" lang="en-US" altLang="ja-JP" sz="2000" dirty="0">
                <a:latin typeface="Arial" pitchFamily="34" charset="0"/>
                <a:cs typeface="Arial" pitchFamily="34" charset="0"/>
              </a:rPr>
              <a:t>RDT Data</a:t>
            </a:r>
            <a:endParaRPr kumimoji="1" lang="ja-JP" altLang="en-US" sz="2000" dirty="0">
              <a:latin typeface="Arial" pitchFamily="34" charset="0"/>
              <a:cs typeface="Arial" pitchFamily="34" charset="0"/>
            </a:endParaRPr>
          </a:p>
        </p:txBody>
      </p:sp>
      <p:sp>
        <p:nvSpPr>
          <p:cNvPr id="54" name="テキスト ボックス 53"/>
          <p:cNvSpPr txBox="1"/>
          <p:nvPr/>
        </p:nvSpPr>
        <p:spPr>
          <a:xfrm>
            <a:off x="337261" y="3212201"/>
            <a:ext cx="2985501" cy="400110"/>
          </a:xfrm>
          <a:prstGeom prst="rect">
            <a:avLst/>
          </a:prstGeom>
          <a:solidFill>
            <a:srgbClr val="CCECFF"/>
          </a:solidFill>
          <a:ln w="28575">
            <a:solidFill>
              <a:schemeClr val="tx1"/>
            </a:solidFill>
          </a:ln>
        </p:spPr>
        <p:txBody>
          <a:bodyPr wrap="square" rtlCol="0">
            <a:spAutoFit/>
          </a:bodyPr>
          <a:lstStyle/>
          <a:p>
            <a:pPr algn="ctr"/>
            <a:r>
              <a:rPr kumimoji="1" lang="en-US" altLang="ja-JP" sz="2000" dirty="0">
                <a:latin typeface="Arial" pitchFamily="34" charset="0"/>
                <a:cs typeface="Arial" pitchFamily="34" charset="0"/>
              </a:rPr>
              <a:t>Categories</a:t>
            </a:r>
          </a:p>
        </p:txBody>
      </p:sp>
      <p:sp>
        <p:nvSpPr>
          <p:cNvPr id="56" name="テキスト ボックス 55"/>
          <p:cNvSpPr txBox="1"/>
          <p:nvPr/>
        </p:nvSpPr>
        <p:spPr>
          <a:xfrm>
            <a:off x="179512" y="3965936"/>
            <a:ext cx="739305" cy="279757"/>
          </a:xfrm>
          <a:prstGeom prst="rect">
            <a:avLst/>
          </a:prstGeom>
          <a:solidFill>
            <a:srgbClr val="FFFF00"/>
          </a:solidFill>
          <a:ln>
            <a:solidFill>
              <a:schemeClr val="tx1"/>
            </a:solidFill>
          </a:ln>
        </p:spPr>
        <p:txBody>
          <a:bodyPr wrap="none" rtlCol="0">
            <a:spAutoFit/>
          </a:bodyPr>
          <a:lstStyle/>
          <a:p>
            <a:r>
              <a:rPr kumimoji="1" lang="en-US" altLang="ja-JP" sz="1200" b="1" dirty="0">
                <a:latin typeface="Arial" pitchFamily="34" charset="0"/>
                <a:cs typeface="Arial" pitchFamily="34" charset="0"/>
              </a:rPr>
              <a:t>Anemia</a:t>
            </a:r>
            <a:endParaRPr kumimoji="1" lang="ja-JP" altLang="en-US" sz="1200" b="1" dirty="0">
              <a:latin typeface="Arial" pitchFamily="34" charset="0"/>
              <a:cs typeface="Arial" pitchFamily="34" charset="0"/>
            </a:endParaRPr>
          </a:p>
        </p:txBody>
      </p:sp>
      <p:sp>
        <p:nvSpPr>
          <p:cNvPr id="57" name="テキスト ボックス 56"/>
          <p:cNvSpPr txBox="1"/>
          <p:nvPr/>
        </p:nvSpPr>
        <p:spPr>
          <a:xfrm>
            <a:off x="1267202" y="3953236"/>
            <a:ext cx="1021433" cy="279757"/>
          </a:xfrm>
          <a:prstGeom prst="rect">
            <a:avLst/>
          </a:prstGeom>
          <a:solidFill>
            <a:srgbClr val="FFFF00"/>
          </a:solidFill>
          <a:ln>
            <a:solidFill>
              <a:schemeClr val="tx1"/>
            </a:solidFill>
          </a:ln>
        </p:spPr>
        <p:txBody>
          <a:bodyPr wrap="none" rtlCol="0">
            <a:spAutoFit/>
          </a:bodyPr>
          <a:lstStyle/>
          <a:p>
            <a:r>
              <a:rPr kumimoji="1" lang="en-US" altLang="ja-JP" sz="1200" b="1" dirty="0">
                <a:latin typeface="Arial" pitchFamily="34" charset="0"/>
                <a:cs typeface="Arial" pitchFamily="34" charset="0"/>
              </a:rPr>
              <a:t>Liver effect</a:t>
            </a:r>
            <a:endParaRPr kumimoji="1" lang="ja-JP" altLang="en-US" sz="1200" b="1" dirty="0">
              <a:latin typeface="Arial" pitchFamily="34" charset="0"/>
              <a:cs typeface="Arial" pitchFamily="34" charset="0"/>
            </a:endParaRPr>
          </a:p>
        </p:txBody>
      </p:sp>
      <p:sp>
        <p:nvSpPr>
          <p:cNvPr id="58" name="テキスト ボックス 57"/>
          <p:cNvSpPr txBox="1"/>
          <p:nvPr/>
        </p:nvSpPr>
        <p:spPr>
          <a:xfrm>
            <a:off x="2579870" y="3936458"/>
            <a:ext cx="1086964" cy="279757"/>
          </a:xfrm>
          <a:prstGeom prst="rect">
            <a:avLst/>
          </a:prstGeom>
          <a:solidFill>
            <a:srgbClr val="FFFF00"/>
          </a:solidFill>
          <a:ln>
            <a:solidFill>
              <a:schemeClr val="tx1"/>
            </a:solidFill>
          </a:ln>
        </p:spPr>
        <p:txBody>
          <a:bodyPr wrap="none" rtlCol="0">
            <a:spAutoFit/>
          </a:bodyPr>
          <a:lstStyle/>
          <a:p>
            <a:r>
              <a:rPr kumimoji="1" lang="en-US" altLang="ja-JP" sz="1200" b="1" dirty="0">
                <a:latin typeface="Arial" pitchFamily="34" charset="0"/>
                <a:cs typeface="Arial" pitchFamily="34" charset="0"/>
              </a:rPr>
              <a:t>Testis effect</a:t>
            </a:r>
            <a:endParaRPr kumimoji="1" lang="ja-JP" altLang="en-US" sz="1200" b="1" dirty="0">
              <a:latin typeface="Arial" pitchFamily="34" charset="0"/>
              <a:cs typeface="Arial" pitchFamily="34" charset="0"/>
            </a:endParaRPr>
          </a:p>
        </p:txBody>
      </p:sp>
      <p:sp>
        <p:nvSpPr>
          <p:cNvPr id="60" name="テキスト ボックス 59"/>
          <p:cNvSpPr txBox="1"/>
          <p:nvPr/>
        </p:nvSpPr>
        <p:spPr>
          <a:xfrm>
            <a:off x="3794165" y="3925505"/>
            <a:ext cx="5242331" cy="1015663"/>
          </a:xfrm>
          <a:prstGeom prst="rect">
            <a:avLst/>
          </a:prstGeom>
          <a:noFill/>
        </p:spPr>
        <p:txBody>
          <a:bodyPr wrap="square" rtlCol="0">
            <a:spAutoFit/>
          </a:bodyPr>
          <a:lstStyle/>
          <a:p>
            <a:pPr>
              <a:lnSpc>
                <a:spcPts val="1800"/>
              </a:lnSpc>
            </a:pPr>
            <a:r>
              <a:rPr lang="en-US" altLang="ja-JP" dirty="0">
                <a:solidFill>
                  <a:srgbClr val="FF0000"/>
                </a:solidFill>
                <a:latin typeface="Arial" pitchFamily="34" charset="0"/>
                <a:cs typeface="Arial" pitchFamily="34" charset="0"/>
              </a:rPr>
              <a:t>Confirmation of the evidence of analogue chemicals as a category member by referring to the information in </a:t>
            </a:r>
            <a:r>
              <a:rPr kumimoji="1" lang="en-US" altLang="ja-JP" dirty="0">
                <a:solidFill>
                  <a:srgbClr val="FF0000"/>
                </a:solidFill>
                <a:latin typeface="Arial" pitchFamily="34" charset="0"/>
                <a:cs typeface="Arial" pitchFamily="34" charset="0"/>
              </a:rPr>
              <a:t>HESS DB and by expert knowledge </a:t>
            </a:r>
            <a:r>
              <a:rPr lang="en-US" altLang="ja-JP" i="1" dirty="0">
                <a:solidFill>
                  <a:srgbClr val="FF0000"/>
                </a:solidFill>
                <a:latin typeface="Arial" pitchFamily="34" charset="0"/>
                <a:cs typeface="Arial" pitchFamily="34" charset="0"/>
              </a:rPr>
              <a:t>etc</a:t>
            </a:r>
            <a:r>
              <a:rPr lang="en-US" altLang="ja-JP" dirty="0">
                <a:solidFill>
                  <a:srgbClr val="FF0000"/>
                </a:solidFill>
                <a:latin typeface="Arial" pitchFamily="34" charset="0"/>
                <a:cs typeface="Arial" pitchFamily="34" charset="0"/>
              </a:rPr>
              <a:t>. </a:t>
            </a:r>
            <a:r>
              <a:rPr lang="ja-JP" altLang="en-US" dirty="0">
                <a:solidFill>
                  <a:srgbClr val="FF0000"/>
                </a:solidFill>
                <a:latin typeface="Arial" pitchFamily="34" charset="0"/>
                <a:cs typeface="Arial" pitchFamily="34" charset="0"/>
              </a:rPr>
              <a:t>→</a:t>
            </a:r>
            <a:r>
              <a:rPr lang="en-US" altLang="ja-JP" dirty="0" err="1">
                <a:solidFill>
                  <a:srgbClr val="FF0000"/>
                </a:solidFill>
                <a:latin typeface="Arial" pitchFamily="34" charset="0"/>
                <a:cs typeface="Arial" pitchFamily="34" charset="0"/>
              </a:rPr>
              <a:t>Subcategorization</a:t>
            </a:r>
            <a:r>
              <a:rPr lang="en-US" altLang="ja-JP" dirty="0">
                <a:solidFill>
                  <a:srgbClr val="FF0000"/>
                </a:solidFill>
                <a:latin typeface="Arial" pitchFamily="34" charset="0"/>
                <a:cs typeface="Arial" pitchFamily="34" charset="0"/>
              </a:rPr>
              <a:t> as necessary.</a:t>
            </a:r>
            <a:endParaRPr kumimoji="1" lang="ja-JP" altLang="en-US" dirty="0">
              <a:solidFill>
                <a:srgbClr val="FF0000"/>
              </a:solidFill>
              <a:latin typeface="Arial" pitchFamily="34" charset="0"/>
              <a:cs typeface="Arial" pitchFamily="34" charset="0"/>
            </a:endParaRPr>
          </a:p>
        </p:txBody>
      </p:sp>
      <p:sp>
        <p:nvSpPr>
          <p:cNvPr id="61" name="テキスト ボックス 60"/>
          <p:cNvSpPr txBox="1"/>
          <p:nvPr/>
        </p:nvSpPr>
        <p:spPr>
          <a:xfrm>
            <a:off x="1297112" y="6245587"/>
            <a:ext cx="1003300" cy="279757"/>
          </a:xfrm>
          <a:prstGeom prst="rect">
            <a:avLst/>
          </a:prstGeom>
          <a:solidFill>
            <a:srgbClr val="FFFF00"/>
          </a:solidFill>
          <a:ln>
            <a:solidFill>
              <a:schemeClr val="tx1"/>
            </a:solidFill>
          </a:ln>
        </p:spPr>
        <p:txBody>
          <a:bodyPr wrap="square" rtlCol="0">
            <a:spAutoFit/>
          </a:bodyPr>
          <a:lstStyle/>
          <a:p>
            <a:pPr algn="ctr"/>
            <a:r>
              <a:rPr kumimoji="1" lang="en-US" altLang="ja-JP" sz="1200" b="1" dirty="0">
                <a:latin typeface="Arial" pitchFamily="34" charset="0"/>
                <a:cs typeface="Arial" pitchFamily="34" charset="0"/>
              </a:rPr>
              <a:t>LOEL</a:t>
            </a:r>
            <a:endParaRPr kumimoji="1" lang="ja-JP" altLang="en-US" sz="1200" b="1" dirty="0">
              <a:latin typeface="Arial" pitchFamily="34" charset="0"/>
              <a:cs typeface="Arial" pitchFamily="34" charset="0"/>
            </a:endParaRPr>
          </a:p>
        </p:txBody>
      </p:sp>
      <p:sp>
        <p:nvSpPr>
          <p:cNvPr id="62" name="テキスト ボックス 61"/>
          <p:cNvSpPr txBox="1"/>
          <p:nvPr/>
        </p:nvSpPr>
        <p:spPr>
          <a:xfrm>
            <a:off x="3419872" y="2615836"/>
            <a:ext cx="5112568" cy="553998"/>
          </a:xfrm>
          <a:prstGeom prst="rect">
            <a:avLst/>
          </a:prstGeom>
          <a:noFill/>
        </p:spPr>
        <p:txBody>
          <a:bodyPr wrap="square" rtlCol="0">
            <a:spAutoFit/>
          </a:bodyPr>
          <a:lstStyle/>
          <a:p>
            <a:pPr>
              <a:lnSpc>
                <a:spcPts val="1800"/>
              </a:lnSpc>
            </a:pPr>
            <a:r>
              <a:rPr kumimoji="1" lang="en-US" altLang="ja-JP" dirty="0">
                <a:solidFill>
                  <a:srgbClr val="FF0000"/>
                </a:solidFill>
                <a:latin typeface="Arial" pitchFamily="34" charset="0"/>
                <a:cs typeface="Arial" pitchFamily="34" charset="0"/>
              </a:rPr>
              <a:t>Gather repeated dose toxicity test data for the target chemical </a:t>
            </a:r>
            <a:endParaRPr kumimoji="1" lang="ja-JP" altLang="en-US" dirty="0">
              <a:solidFill>
                <a:srgbClr val="FF0000"/>
              </a:solidFill>
              <a:latin typeface="Arial" pitchFamily="34" charset="0"/>
              <a:cs typeface="Arial" pitchFamily="34" charset="0"/>
            </a:endParaRPr>
          </a:p>
        </p:txBody>
      </p:sp>
      <p:sp>
        <p:nvSpPr>
          <p:cNvPr id="63" name="テキスト ボックス 62"/>
          <p:cNvSpPr txBox="1"/>
          <p:nvPr/>
        </p:nvSpPr>
        <p:spPr>
          <a:xfrm>
            <a:off x="3785089" y="5899338"/>
            <a:ext cx="4483102" cy="553998"/>
          </a:xfrm>
          <a:prstGeom prst="rect">
            <a:avLst/>
          </a:prstGeom>
          <a:noFill/>
        </p:spPr>
        <p:txBody>
          <a:bodyPr wrap="square" rtlCol="0">
            <a:spAutoFit/>
          </a:bodyPr>
          <a:lstStyle/>
          <a:p>
            <a:pPr>
              <a:lnSpc>
                <a:spcPts val="1800"/>
              </a:lnSpc>
            </a:pPr>
            <a:r>
              <a:rPr kumimoji="1" lang="en-US" altLang="ja-JP" dirty="0">
                <a:solidFill>
                  <a:srgbClr val="FF0000"/>
                </a:solidFill>
                <a:latin typeface="Arial" pitchFamily="34" charset="0"/>
                <a:ea typeface="+mj-ea"/>
                <a:cs typeface="Arial" pitchFamily="34" charset="0"/>
              </a:rPr>
              <a:t>Prediction of LOEL for whole body (minimum LOEL for each organ)</a:t>
            </a:r>
            <a:endParaRPr kumimoji="1" lang="ja-JP" altLang="en-US" dirty="0">
              <a:solidFill>
                <a:srgbClr val="FF0000"/>
              </a:solidFill>
              <a:latin typeface="Arial" pitchFamily="34" charset="0"/>
              <a:ea typeface="+mj-ea"/>
              <a:cs typeface="Arial" pitchFamily="34" charset="0"/>
            </a:endParaRPr>
          </a:p>
        </p:txBody>
      </p:sp>
      <p:sp>
        <p:nvSpPr>
          <p:cNvPr id="64" name="テキスト ボックス 63"/>
          <p:cNvSpPr txBox="1"/>
          <p:nvPr/>
        </p:nvSpPr>
        <p:spPr>
          <a:xfrm>
            <a:off x="3419872" y="3244914"/>
            <a:ext cx="5432299" cy="400110"/>
          </a:xfrm>
          <a:prstGeom prst="rect">
            <a:avLst/>
          </a:prstGeom>
          <a:noFill/>
        </p:spPr>
        <p:txBody>
          <a:bodyPr wrap="square" rtlCol="0">
            <a:spAutoFit/>
          </a:bodyPr>
          <a:lstStyle/>
          <a:p>
            <a:pPr>
              <a:lnSpc>
                <a:spcPts val="2400"/>
              </a:lnSpc>
            </a:pPr>
            <a:r>
              <a:rPr kumimoji="1" lang="en-US" altLang="ja-JP" dirty="0">
                <a:solidFill>
                  <a:srgbClr val="FF0000"/>
                </a:solidFill>
                <a:latin typeface="Arial" pitchFamily="34" charset="0"/>
                <a:cs typeface="Arial" pitchFamily="34" charset="0"/>
              </a:rPr>
              <a:t>Collect analogue chemicals for the data gap filling</a:t>
            </a:r>
            <a:endParaRPr kumimoji="1" lang="ja-JP" altLang="en-US" dirty="0">
              <a:solidFill>
                <a:srgbClr val="FF0000"/>
              </a:solidFill>
              <a:latin typeface="Arial" pitchFamily="34" charset="0"/>
              <a:cs typeface="Arial" pitchFamily="34" charset="0"/>
            </a:endParaRPr>
          </a:p>
        </p:txBody>
      </p:sp>
      <p:cxnSp>
        <p:nvCxnSpPr>
          <p:cNvPr id="65" name="直線コネクタ 64"/>
          <p:cNvCxnSpPr/>
          <p:nvPr/>
        </p:nvCxnSpPr>
        <p:spPr bwMode="auto">
          <a:xfrm rot="-5400000">
            <a:off x="2119522" y="2787986"/>
            <a:ext cx="0" cy="3168000"/>
          </a:xfrm>
          <a:prstGeom prst="line">
            <a:avLst/>
          </a:prstGeom>
          <a:noFill/>
          <a:ln w="28575" cap="flat" cmpd="sng" algn="ctr">
            <a:solidFill>
              <a:srgbClr val="FF0000"/>
            </a:solidFill>
            <a:prstDash val="solid"/>
            <a:round/>
            <a:headEnd type="oval" w="med" len="med"/>
            <a:tailEnd type="none" w="med" len="med"/>
          </a:ln>
          <a:effectLst/>
        </p:spPr>
      </p:cxnSp>
      <p:cxnSp>
        <p:nvCxnSpPr>
          <p:cNvPr id="66" name="直線コネクタ 65"/>
          <p:cNvCxnSpPr/>
          <p:nvPr/>
        </p:nvCxnSpPr>
        <p:spPr bwMode="auto">
          <a:xfrm rot="-5400000">
            <a:off x="2748375" y="3497723"/>
            <a:ext cx="0" cy="1915200"/>
          </a:xfrm>
          <a:prstGeom prst="line">
            <a:avLst/>
          </a:prstGeom>
          <a:noFill/>
          <a:ln w="28575" cap="flat" cmpd="sng" algn="ctr">
            <a:solidFill>
              <a:srgbClr val="FF0000"/>
            </a:solidFill>
            <a:prstDash val="solid"/>
            <a:round/>
            <a:headEnd type="oval" w="med" len="med"/>
            <a:tailEnd type="none" w="med" len="med"/>
          </a:ln>
          <a:effectLst/>
        </p:spPr>
      </p:cxnSp>
      <p:cxnSp>
        <p:nvCxnSpPr>
          <p:cNvPr id="67" name="直線コネクタ 66"/>
          <p:cNvCxnSpPr/>
          <p:nvPr/>
        </p:nvCxnSpPr>
        <p:spPr bwMode="auto">
          <a:xfrm rot="-5400000">
            <a:off x="3411873" y="4241659"/>
            <a:ext cx="0" cy="594000"/>
          </a:xfrm>
          <a:prstGeom prst="line">
            <a:avLst/>
          </a:prstGeom>
          <a:noFill/>
          <a:ln w="28575" cap="flat" cmpd="sng" algn="ctr">
            <a:solidFill>
              <a:srgbClr val="FF0000"/>
            </a:solidFill>
            <a:prstDash val="solid"/>
            <a:round/>
            <a:headEnd type="oval" w="med" len="med"/>
            <a:tailEnd type="none" w="med" len="med"/>
          </a:ln>
          <a:effectLst/>
        </p:spPr>
      </p:cxnSp>
      <p:cxnSp>
        <p:nvCxnSpPr>
          <p:cNvPr id="68" name="直線コネクタ 67"/>
          <p:cNvCxnSpPr/>
          <p:nvPr/>
        </p:nvCxnSpPr>
        <p:spPr bwMode="auto">
          <a:xfrm rot="-5400000">
            <a:off x="2119506" y="3597680"/>
            <a:ext cx="0" cy="3168000"/>
          </a:xfrm>
          <a:prstGeom prst="line">
            <a:avLst/>
          </a:prstGeom>
          <a:noFill/>
          <a:ln w="28575" cap="flat" cmpd="sng" algn="ctr">
            <a:solidFill>
              <a:srgbClr val="FF0000"/>
            </a:solidFill>
            <a:prstDash val="solid"/>
            <a:round/>
            <a:headEnd type="oval" w="med" len="med"/>
            <a:tailEnd type="none" w="med" len="med"/>
          </a:ln>
          <a:effectLst/>
        </p:spPr>
      </p:cxnSp>
      <p:cxnSp>
        <p:nvCxnSpPr>
          <p:cNvPr id="69" name="直線コネクタ 68"/>
          <p:cNvCxnSpPr/>
          <p:nvPr/>
        </p:nvCxnSpPr>
        <p:spPr bwMode="auto">
          <a:xfrm rot="-5400000">
            <a:off x="2748359" y="4307417"/>
            <a:ext cx="0" cy="1915200"/>
          </a:xfrm>
          <a:prstGeom prst="line">
            <a:avLst/>
          </a:prstGeom>
          <a:noFill/>
          <a:ln w="28575" cap="flat" cmpd="sng" algn="ctr">
            <a:solidFill>
              <a:srgbClr val="FF0000"/>
            </a:solidFill>
            <a:prstDash val="solid"/>
            <a:round/>
            <a:headEnd type="oval" w="med" len="med"/>
            <a:tailEnd type="none" w="med" len="med"/>
          </a:ln>
          <a:effectLst/>
        </p:spPr>
      </p:cxnSp>
      <p:cxnSp>
        <p:nvCxnSpPr>
          <p:cNvPr id="71" name="直線コネクタ 70"/>
          <p:cNvCxnSpPr/>
          <p:nvPr/>
        </p:nvCxnSpPr>
        <p:spPr bwMode="auto">
          <a:xfrm rot="-5400000">
            <a:off x="3411857" y="5051353"/>
            <a:ext cx="0" cy="594000"/>
          </a:xfrm>
          <a:prstGeom prst="line">
            <a:avLst/>
          </a:prstGeom>
          <a:noFill/>
          <a:ln w="28575" cap="flat" cmpd="sng" algn="ctr">
            <a:solidFill>
              <a:srgbClr val="FF0000"/>
            </a:solidFill>
            <a:prstDash val="solid"/>
            <a:round/>
            <a:headEnd type="oval" w="med" len="med"/>
            <a:tailEnd type="none" w="med" len="med"/>
          </a:ln>
          <a:effectLst/>
        </p:spPr>
      </p:cxnSp>
      <p:cxnSp>
        <p:nvCxnSpPr>
          <p:cNvPr id="72" name="直線コネクタ 71"/>
          <p:cNvCxnSpPr/>
          <p:nvPr/>
        </p:nvCxnSpPr>
        <p:spPr bwMode="auto">
          <a:xfrm rot="-5400000">
            <a:off x="2748359" y="5186020"/>
            <a:ext cx="0" cy="1915200"/>
          </a:xfrm>
          <a:prstGeom prst="line">
            <a:avLst/>
          </a:prstGeom>
          <a:noFill/>
          <a:ln w="28575" cap="flat" cmpd="sng" algn="ctr">
            <a:solidFill>
              <a:srgbClr val="FF0000"/>
            </a:solidFill>
            <a:prstDash val="solid"/>
            <a:round/>
            <a:headEnd type="oval" w="med" len="med"/>
            <a:tailEnd type="none" w="med" len="med"/>
          </a:ln>
          <a:effectLst/>
        </p:spPr>
      </p:cxnSp>
      <p:sp>
        <p:nvSpPr>
          <p:cNvPr id="33" name="テキスト ボックス 32"/>
          <p:cNvSpPr txBox="1"/>
          <p:nvPr/>
        </p:nvSpPr>
        <p:spPr>
          <a:xfrm>
            <a:off x="3742985" y="5062287"/>
            <a:ext cx="5221503" cy="375744"/>
          </a:xfrm>
          <a:prstGeom prst="rect">
            <a:avLst/>
          </a:prstGeom>
          <a:noFill/>
        </p:spPr>
        <p:txBody>
          <a:bodyPr wrap="square" rtlCol="0">
            <a:spAutoFit/>
          </a:bodyPr>
          <a:lstStyle/>
          <a:p>
            <a:pPr>
              <a:lnSpc>
                <a:spcPts val="2400"/>
              </a:lnSpc>
            </a:pPr>
            <a:r>
              <a:rPr kumimoji="1" lang="en-US" altLang="ja-JP" dirty="0">
                <a:solidFill>
                  <a:srgbClr val="FF0000"/>
                </a:solidFill>
                <a:latin typeface="Arial" pitchFamily="34" charset="0"/>
                <a:cs typeface="Arial" pitchFamily="34" charset="0"/>
              </a:rPr>
              <a:t>Prediction of LOELs for </a:t>
            </a:r>
            <a:r>
              <a:rPr lang="en-US" altLang="ja-JP" dirty="0">
                <a:solidFill>
                  <a:srgbClr val="FF0000"/>
                </a:solidFill>
                <a:latin typeface="Arial" pitchFamily="34" charset="0"/>
                <a:cs typeface="Arial" pitchFamily="34" charset="0"/>
              </a:rPr>
              <a:t>each organ</a:t>
            </a:r>
            <a:endParaRPr kumimoji="1" lang="ja-JP" altLang="en-US" dirty="0">
              <a:solidFill>
                <a:srgbClr val="FF0000"/>
              </a:solidFill>
              <a:latin typeface="Arial" pitchFamily="34" charset="0"/>
              <a:cs typeface="Arial" pitchFamily="34" charset="0"/>
            </a:endParaRPr>
          </a:p>
        </p:txBody>
      </p:sp>
      <p:sp>
        <p:nvSpPr>
          <p:cNvPr id="3" name="スライド番号プレースホルダー 2"/>
          <p:cNvSpPr>
            <a:spLocks noGrp="1"/>
          </p:cNvSpPr>
          <p:nvPr>
            <p:ph type="sldNum" sz="quarter" idx="12"/>
          </p:nvPr>
        </p:nvSpPr>
        <p:spPr>
          <a:noFill/>
        </p:spPr>
        <p:txBody>
          <a:bodyPr/>
          <a:lstStyle/>
          <a:p>
            <a:pPr>
              <a:defRPr/>
            </a:pPr>
            <a:fld id="{D6AFBFA9-30D2-4014-8C40-2DEBF55E43DE}" type="slidenum">
              <a:rPr lang="ja-JP" altLang="en-US" smtClean="0"/>
              <a:pPr>
                <a:defRPr/>
              </a:pPr>
              <a:t>2</a:t>
            </a:fld>
            <a:endParaRPr lang="ja-JP" altLang="en-US"/>
          </a:p>
        </p:txBody>
      </p:sp>
    </p:spTree>
    <p:extLst>
      <p:ext uri="{BB962C8B-B14F-4D97-AF65-F5344CB8AC3E}">
        <p14:creationId xmlns:p14="http://schemas.microsoft.com/office/powerpoint/2010/main" val="2409802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81" name="Picture 5"/>
          <p:cNvPicPr>
            <a:picLocks noChangeAspect="1" noChangeArrowheads="1"/>
          </p:cNvPicPr>
          <p:nvPr/>
        </p:nvPicPr>
        <p:blipFill>
          <a:blip r:embed="rId3" cstate="print"/>
          <a:srcRect/>
          <a:stretch>
            <a:fillRect/>
          </a:stretch>
        </p:blipFill>
        <p:spPr bwMode="auto">
          <a:xfrm>
            <a:off x="0" y="0"/>
            <a:ext cx="9174553" cy="6857999"/>
          </a:xfrm>
          <a:prstGeom prst="rect">
            <a:avLst/>
          </a:prstGeom>
          <a:noFill/>
          <a:ln w="9525">
            <a:noFill/>
            <a:miter lim="800000"/>
            <a:headEnd/>
            <a:tailEnd/>
          </a:ln>
        </p:spPr>
      </p:pic>
      <p:sp>
        <p:nvSpPr>
          <p:cNvPr id="7" name="角丸四角形 6"/>
          <p:cNvSpPr/>
          <p:nvPr/>
        </p:nvSpPr>
        <p:spPr bwMode="auto">
          <a:xfrm>
            <a:off x="1499985" y="4451696"/>
            <a:ext cx="1201651" cy="228600"/>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8" name="角丸四角形 7"/>
          <p:cNvSpPr/>
          <p:nvPr/>
        </p:nvSpPr>
        <p:spPr bwMode="auto">
          <a:xfrm>
            <a:off x="1291475" y="2020686"/>
            <a:ext cx="2050241" cy="290252"/>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608" y="4356397"/>
            <a:ext cx="54292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テキスト ボックス 8"/>
          <p:cNvSpPr txBox="1"/>
          <p:nvPr/>
        </p:nvSpPr>
        <p:spPr>
          <a:xfrm>
            <a:off x="1115616" y="1665805"/>
            <a:ext cx="492443" cy="467051"/>
          </a:xfrm>
          <a:prstGeom prst="rect">
            <a:avLst/>
          </a:prstGeom>
          <a:noFill/>
        </p:spPr>
        <p:txBody>
          <a:bodyPr wrap="square" rtlCol="0">
            <a:spAutoFit/>
          </a:bodyPr>
          <a:lstStyle/>
          <a:p>
            <a:r>
              <a:rPr kumimoji="1" lang="ja-JP" altLang="en-US" b="1" dirty="0">
                <a:solidFill>
                  <a:srgbClr val="FF0000"/>
                </a:solidFill>
              </a:rPr>
              <a:t>②</a:t>
            </a: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20</a:t>
            </a:fld>
            <a:endParaRPr lang="ja-JP"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81" name="Picture 5"/>
          <p:cNvPicPr>
            <a:picLocks noChangeAspect="1" noChangeArrowheads="1"/>
          </p:cNvPicPr>
          <p:nvPr/>
        </p:nvPicPr>
        <p:blipFill>
          <a:blip r:embed="rId3" cstate="print"/>
          <a:srcRect/>
          <a:stretch>
            <a:fillRect/>
          </a:stretch>
        </p:blipFill>
        <p:spPr bwMode="auto">
          <a:xfrm>
            <a:off x="0" y="0"/>
            <a:ext cx="9174553" cy="6857999"/>
          </a:xfrm>
          <a:prstGeom prst="rect">
            <a:avLst/>
          </a:prstGeom>
          <a:noFill/>
          <a:ln w="9525">
            <a:noFill/>
            <a:miter lim="800000"/>
            <a:headEnd/>
            <a:tailEnd/>
          </a:ln>
        </p:spPr>
      </p:pic>
      <p:pic>
        <p:nvPicPr>
          <p:cNvPr id="110594" name="Picture 2" descr="C:\Documents and Settings\SYNB5960\Application Data\PixelMetrics\CaptureWiz\Temp\34.jpg"/>
          <p:cNvPicPr>
            <a:picLocks noChangeAspect="1" noChangeArrowheads="1"/>
          </p:cNvPicPr>
          <p:nvPr/>
        </p:nvPicPr>
        <p:blipFill>
          <a:blip r:embed="rId4" cstate="print"/>
          <a:srcRect/>
          <a:stretch>
            <a:fillRect/>
          </a:stretch>
        </p:blipFill>
        <p:spPr bwMode="auto">
          <a:xfrm>
            <a:off x="2782397" y="2825259"/>
            <a:ext cx="4086225" cy="1504951"/>
          </a:xfrm>
          <a:prstGeom prst="rect">
            <a:avLst/>
          </a:prstGeom>
          <a:noFill/>
        </p:spPr>
      </p:pic>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21</a:t>
            </a:fld>
            <a:endParaRPr lang="ja-JP"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線コネクタ 46"/>
          <p:cNvCxnSpPr/>
          <p:nvPr/>
        </p:nvCxnSpPr>
        <p:spPr bwMode="auto">
          <a:xfrm>
            <a:off x="3505200" y="3467100"/>
            <a:ext cx="0" cy="812800"/>
          </a:xfrm>
          <a:prstGeom prst="line">
            <a:avLst/>
          </a:prstGeom>
          <a:noFill/>
          <a:ln w="57150" cap="flat" cmpd="sng" algn="ctr">
            <a:solidFill>
              <a:srgbClr val="FF0000"/>
            </a:solidFill>
            <a:prstDash val="solid"/>
            <a:round/>
            <a:headEnd type="none" w="med" len="med"/>
            <a:tailEnd type="none" w="med" len="med"/>
          </a:ln>
          <a:effectLst/>
        </p:spPr>
      </p:cxnSp>
      <p:cxnSp>
        <p:nvCxnSpPr>
          <p:cNvPr id="70" name="直線コネクタ 69"/>
          <p:cNvCxnSpPr>
            <a:stCxn id="35" idx="2"/>
          </p:cNvCxnSpPr>
          <p:nvPr/>
        </p:nvCxnSpPr>
        <p:spPr bwMode="auto">
          <a:xfrm>
            <a:off x="4419100" y="1487993"/>
            <a:ext cx="51300" cy="2029907"/>
          </a:xfrm>
          <a:prstGeom prst="line">
            <a:avLst/>
          </a:prstGeom>
          <a:noFill/>
          <a:ln w="25400" cap="flat" cmpd="sng" algn="ctr">
            <a:solidFill>
              <a:schemeClr val="tx1"/>
            </a:solidFill>
            <a:prstDash val="solid"/>
            <a:round/>
            <a:headEnd type="none" w="med" len="med"/>
            <a:tailEnd type="none" w="med" len="med"/>
          </a:ln>
          <a:effectLst/>
        </p:spPr>
      </p:cxnSp>
      <p:cxnSp>
        <p:nvCxnSpPr>
          <p:cNvPr id="77" name="直線コネクタ 76"/>
          <p:cNvCxnSpPr/>
          <p:nvPr/>
        </p:nvCxnSpPr>
        <p:spPr bwMode="auto">
          <a:xfrm>
            <a:off x="3479800" y="3479800"/>
            <a:ext cx="1016000" cy="0"/>
          </a:xfrm>
          <a:prstGeom prst="line">
            <a:avLst/>
          </a:prstGeom>
          <a:noFill/>
          <a:ln w="57150" cap="flat" cmpd="sng" algn="ctr">
            <a:solidFill>
              <a:srgbClr val="FF0000"/>
            </a:solidFill>
            <a:prstDash val="solid"/>
            <a:round/>
            <a:headEnd type="none" w="med" len="med"/>
            <a:tailEnd type="none" w="med" len="med"/>
          </a:ln>
          <a:effectLst/>
        </p:spPr>
      </p:cxnSp>
      <p:sp>
        <p:nvSpPr>
          <p:cNvPr id="24" name="テキスト ボックス 23"/>
          <p:cNvSpPr txBox="1"/>
          <p:nvPr/>
        </p:nvSpPr>
        <p:spPr>
          <a:xfrm>
            <a:off x="2958099" y="2243465"/>
            <a:ext cx="2960101" cy="430887"/>
          </a:xfrm>
          <a:prstGeom prst="rect">
            <a:avLst/>
          </a:prstGeom>
          <a:solidFill>
            <a:srgbClr val="CCECFF"/>
          </a:solidFill>
          <a:ln w="28575">
            <a:solidFill>
              <a:schemeClr val="tx1"/>
            </a:solidFill>
          </a:ln>
        </p:spPr>
        <p:txBody>
          <a:bodyPr wrap="square" rtlCol="0">
            <a:spAutoFit/>
          </a:bodyPr>
          <a:lstStyle/>
          <a:p>
            <a:pPr algn="ctr"/>
            <a:r>
              <a:rPr kumimoji="1" lang="en-US" altLang="ja-JP" sz="2000" dirty="0"/>
              <a:t>RDT Data</a:t>
            </a:r>
            <a:endParaRPr kumimoji="1" lang="ja-JP" altLang="en-US" sz="2000" dirty="0"/>
          </a:p>
        </p:txBody>
      </p:sp>
      <p:sp>
        <p:nvSpPr>
          <p:cNvPr id="25" name="テキスト ボックス 24"/>
          <p:cNvSpPr txBox="1"/>
          <p:nvPr/>
        </p:nvSpPr>
        <p:spPr>
          <a:xfrm>
            <a:off x="2958099" y="2827665"/>
            <a:ext cx="2985501" cy="430887"/>
          </a:xfrm>
          <a:prstGeom prst="rect">
            <a:avLst/>
          </a:prstGeom>
          <a:solidFill>
            <a:srgbClr val="CCECFF"/>
          </a:solidFill>
          <a:ln w="28575">
            <a:solidFill>
              <a:schemeClr val="tx1"/>
            </a:solidFill>
          </a:ln>
        </p:spPr>
        <p:txBody>
          <a:bodyPr wrap="square" rtlCol="0">
            <a:spAutoFit/>
          </a:bodyPr>
          <a:lstStyle/>
          <a:p>
            <a:pPr algn="ctr"/>
            <a:r>
              <a:rPr kumimoji="1" lang="en-US" altLang="ja-JP" sz="2000" dirty="0"/>
              <a:t>Categories</a:t>
            </a:r>
          </a:p>
        </p:txBody>
      </p:sp>
      <p:sp>
        <p:nvSpPr>
          <p:cNvPr id="35" name="テキスト ボックス 34"/>
          <p:cNvSpPr txBox="1"/>
          <p:nvPr/>
        </p:nvSpPr>
        <p:spPr>
          <a:xfrm>
            <a:off x="2958099" y="1057106"/>
            <a:ext cx="2922002" cy="430887"/>
          </a:xfrm>
          <a:prstGeom prst="rect">
            <a:avLst/>
          </a:prstGeom>
          <a:solidFill>
            <a:srgbClr val="CCECFF"/>
          </a:solidFill>
          <a:ln w="28575">
            <a:solidFill>
              <a:schemeClr val="tx1"/>
            </a:solidFill>
          </a:ln>
        </p:spPr>
        <p:txBody>
          <a:bodyPr wrap="square" rtlCol="0">
            <a:spAutoFit/>
          </a:bodyPr>
          <a:lstStyle/>
          <a:p>
            <a:pPr algn="ctr"/>
            <a:r>
              <a:rPr kumimoji="1" lang="en-US" altLang="ja-JP" sz="2000" dirty="0"/>
              <a:t>Input</a:t>
            </a:r>
            <a:endParaRPr kumimoji="1" lang="ja-JP" altLang="en-US" sz="2000" dirty="0"/>
          </a:p>
        </p:txBody>
      </p:sp>
      <p:sp>
        <p:nvSpPr>
          <p:cNvPr id="39" name="テキスト ボックス 38"/>
          <p:cNvSpPr txBox="1"/>
          <p:nvPr/>
        </p:nvSpPr>
        <p:spPr>
          <a:xfrm>
            <a:off x="2958099" y="1641306"/>
            <a:ext cx="2934702" cy="430887"/>
          </a:xfrm>
          <a:prstGeom prst="rect">
            <a:avLst/>
          </a:prstGeom>
          <a:solidFill>
            <a:srgbClr val="CCECFF"/>
          </a:solidFill>
          <a:ln w="28575">
            <a:solidFill>
              <a:schemeClr val="tx1"/>
            </a:solidFill>
          </a:ln>
        </p:spPr>
        <p:txBody>
          <a:bodyPr wrap="square" rtlCol="0">
            <a:spAutoFit/>
          </a:bodyPr>
          <a:lstStyle/>
          <a:p>
            <a:pPr algn="ctr"/>
            <a:r>
              <a:rPr kumimoji="1" lang="en-US" altLang="ja-JP" sz="2000" dirty="0"/>
              <a:t>Profiling</a:t>
            </a:r>
            <a:endParaRPr kumimoji="1" lang="ja-JP" altLang="en-US" sz="2000" dirty="0"/>
          </a:p>
        </p:txBody>
      </p:sp>
      <p:cxnSp>
        <p:nvCxnSpPr>
          <p:cNvPr id="94" name="直線コネクタ 93"/>
          <p:cNvCxnSpPr/>
          <p:nvPr/>
        </p:nvCxnSpPr>
        <p:spPr bwMode="auto">
          <a:xfrm>
            <a:off x="3492500" y="5651500"/>
            <a:ext cx="1917700" cy="0"/>
          </a:xfrm>
          <a:prstGeom prst="line">
            <a:avLst/>
          </a:prstGeom>
          <a:noFill/>
          <a:ln w="25400" cap="flat" cmpd="sng" algn="ctr">
            <a:solidFill>
              <a:schemeClr val="tx1"/>
            </a:solidFill>
            <a:prstDash val="solid"/>
            <a:round/>
            <a:headEnd type="none" w="med" len="med"/>
            <a:tailEnd type="none" w="med" len="med"/>
          </a:ln>
          <a:effectLst/>
        </p:spPr>
      </p:cxnSp>
      <p:cxnSp>
        <p:nvCxnSpPr>
          <p:cNvPr id="110" name="直線矢印コネクタ 109"/>
          <p:cNvCxnSpPr/>
          <p:nvPr/>
        </p:nvCxnSpPr>
        <p:spPr bwMode="auto">
          <a:xfrm flipV="1">
            <a:off x="4470400" y="3365500"/>
            <a:ext cx="1790700" cy="1"/>
          </a:xfrm>
          <a:prstGeom prst="straightConnector1">
            <a:avLst/>
          </a:prstGeom>
          <a:noFill/>
          <a:ln w="28575" cap="rnd" cmpd="sng" algn="ctr">
            <a:solidFill>
              <a:srgbClr val="FF0000"/>
            </a:solidFill>
            <a:prstDash val="solid"/>
            <a:round/>
            <a:headEnd type="oval" w="med" len="med"/>
            <a:tailEnd type="none" w="lg" len="lg"/>
          </a:ln>
          <a:effectLst/>
        </p:spPr>
      </p:cxnSp>
      <p:sp>
        <p:nvSpPr>
          <p:cNvPr id="118" name="テキスト ボックス 117"/>
          <p:cNvSpPr txBox="1"/>
          <p:nvPr/>
        </p:nvSpPr>
        <p:spPr>
          <a:xfrm>
            <a:off x="6281724" y="3208789"/>
            <a:ext cx="2157602" cy="553998"/>
          </a:xfrm>
          <a:prstGeom prst="rect">
            <a:avLst/>
          </a:prstGeom>
          <a:noFill/>
        </p:spPr>
        <p:txBody>
          <a:bodyPr wrap="square" rtlCol="0">
            <a:spAutoFit/>
          </a:bodyPr>
          <a:lstStyle/>
          <a:p>
            <a:pPr>
              <a:lnSpc>
                <a:spcPts val="1800"/>
              </a:lnSpc>
            </a:pPr>
            <a:r>
              <a:rPr lang="en-US" altLang="ja-JP" sz="1800" b="1" dirty="0">
                <a:solidFill>
                  <a:srgbClr val="FF0000"/>
                </a:solidFill>
              </a:rPr>
              <a:t>Select category for investigating</a:t>
            </a:r>
          </a:p>
        </p:txBody>
      </p:sp>
      <p:sp>
        <p:nvSpPr>
          <p:cNvPr id="197" name="テキスト ボックス 196"/>
          <p:cNvSpPr txBox="1"/>
          <p:nvPr/>
        </p:nvSpPr>
        <p:spPr>
          <a:xfrm>
            <a:off x="4013200" y="5880101"/>
            <a:ext cx="1003300" cy="295466"/>
          </a:xfrm>
          <a:prstGeom prst="rect">
            <a:avLst/>
          </a:prstGeom>
          <a:solidFill>
            <a:srgbClr val="FFFF00"/>
          </a:solidFill>
          <a:ln>
            <a:solidFill>
              <a:schemeClr val="tx1"/>
            </a:solidFill>
          </a:ln>
        </p:spPr>
        <p:txBody>
          <a:bodyPr wrap="square" rtlCol="0">
            <a:spAutoFit/>
          </a:bodyPr>
          <a:lstStyle/>
          <a:p>
            <a:r>
              <a:rPr kumimoji="1" lang="en-US" altLang="ja-JP" sz="1200" b="1" dirty="0"/>
              <a:t>Total LOEL</a:t>
            </a:r>
            <a:endParaRPr kumimoji="1" lang="ja-JP" altLang="en-US" sz="1200" b="1" dirty="0"/>
          </a:p>
        </p:txBody>
      </p:sp>
      <p:cxnSp>
        <p:nvCxnSpPr>
          <p:cNvPr id="44" name="直線コネクタ 43"/>
          <p:cNvCxnSpPr/>
          <p:nvPr/>
        </p:nvCxnSpPr>
        <p:spPr bwMode="auto">
          <a:xfrm flipH="1">
            <a:off x="5397500" y="3479800"/>
            <a:ext cx="12700" cy="2171700"/>
          </a:xfrm>
          <a:prstGeom prst="line">
            <a:avLst/>
          </a:prstGeom>
          <a:noFill/>
          <a:ln w="25400" cap="flat" cmpd="sng" algn="ctr">
            <a:solidFill>
              <a:schemeClr val="tx1"/>
            </a:solidFill>
            <a:prstDash val="solid"/>
            <a:round/>
            <a:headEnd type="none" w="med" len="med"/>
            <a:tailEnd type="none" w="med" len="med"/>
          </a:ln>
          <a:effectLst/>
        </p:spPr>
      </p:cxnSp>
      <p:cxnSp>
        <p:nvCxnSpPr>
          <p:cNvPr id="49" name="直線コネクタ 48"/>
          <p:cNvCxnSpPr/>
          <p:nvPr/>
        </p:nvCxnSpPr>
        <p:spPr bwMode="auto">
          <a:xfrm>
            <a:off x="4486812" y="5651500"/>
            <a:ext cx="3924" cy="228600"/>
          </a:xfrm>
          <a:prstGeom prst="line">
            <a:avLst/>
          </a:prstGeom>
          <a:noFill/>
          <a:ln w="25400" cap="flat" cmpd="sng" algn="ctr">
            <a:solidFill>
              <a:schemeClr val="tx1"/>
            </a:solidFill>
            <a:prstDash val="solid"/>
            <a:round/>
            <a:headEnd type="none" w="med" len="med"/>
            <a:tailEnd type="none" w="med" len="med"/>
          </a:ln>
          <a:effectLst/>
        </p:spPr>
      </p:cxnSp>
      <p:sp>
        <p:nvSpPr>
          <p:cNvPr id="151" name="テキスト ボックス 150"/>
          <p:cNvSpPr txBox="1"/>
          <p:nvPr/>
        </p:nvSpPr>
        <p:spPr>
          <a:xfrm>
            <a:off x="3136900" y="3708400"/>
            <a:ext cx="739305" cy="279757"/>
          </a:xfrm>
          <a:prstGeom prst="rect">
            <a:avLst/>
          </a:prstGeom>
          <a:solidFill>
            <a:srgbClr val="FFFF00"/>
          </a:solidFill>
          <a:ln>
            <a:solidFill>
              <a:schemeClr val="tx1"/>
            </a:solidFill>
          </a:ln>
        </p:spPr>
        <p:txBody>
          <a:bodyPr wrap="none" rtlCol="0">
            <a:spAutoFit/>
          </a:bodyPr>
          <a:lstStyle/>
          <a:p>
            <a:r>
              <a:rPr kumimoji="1" lang="en-US" altLang="ja-JP" sz="1200" b="1" dirty="0"/>
              <a:t>Anemia</a:t>
            </a:r>
            <a:endParaRPr kumimoji="1" lang="ja-JP" altLang="en-US" sz="1200" b="1" dirty="0"/>
          </a:p>
        </p:txBody>
      </p:sp>
      <p:sp>
        <p:nvSpPr>
          <p:cNvPr id="154" name="テキスト ボックス 153"/>
          <p:cNvSpPr txBox="1"/>
          <p:nvPr/>
        </p:nvSpPr>
        <p:spPr>
          <a:xfrm>
            <a:off x="4912687" y="3695933"/>
            <a:ext cx="1003801" cy="279757"/>
          </a:xfrm>
          <a:prstGeom prst="rect">
            <a:avLst/>
          </a:prstGeom>
          <a:solidFill>
            <a:srgbClr val="FFFF00"/>
          </a:solidFill>
          <a:ln>
            <a:solidFill>
              <a:schemeClr val="tx1"/>
            </a:solidFill>
          </a:ln>
        </p:spPr>
        <p:txBody>
          <a:bodyPr wrap="none" rtlCol="0">
            <a:spAutoFit/>
          </a:bodyPr>
          <a:lstStyle/>
          <a:p>
            <a:r>
              <a:rPr kumimoji="1" lang="en-US" altLang="ja-JP" sz="1200" b="1" dirty="0"/>
              <a:t>Liver effect</a:t>
            </a:r>
            <a:endParaRPr kumimoji="1" lang="ja-JP" altLang="en-US" sz="1200" b="1" dirty="0"/>
          </a:p>
        </p:txBody>
      </p:sp>
      <p:cxnSp>
        <p:nvCxnSpPr>
          <p:cNvPr id="53" name="直線コネクタ 52"/>
          <p:cNvCxnSpPr/>
          <p:nvPr/>
        </p:nvCxnSpPr>
        <p:spPr bwMode="auto">
          <a:xfrm>
            <a:off x="4470400" y="3492500"/>
            <a:ext cx="939800" cy="0"/>
          </a:xfrm>
          <a:prstGeom prst="line">
            <a:avLst/>
          </a:prstGeom>
          <a:noFill/>
          <a:ln w="25400" cap="flat" cmpd="sng" algn="ctr">
            <a:solidFill>
              <a:schemeClr val="tx1"/>
            </a:solidFill>
            <a:prstDash val="solid"/>
            <a:round/>
            <a:headEnd type="none" w="med" len="med"/>
            <a:tailEnd type="none" w="med" len="med"/>
          </a:ln>
          <a:effectLst/>
        </p:spPr>
      </p:cxnSp>
      <p:cxnSp>
        <p:nvCxnSpPr>
          <p:cNvPr id="61" name="直線コネクタ 60"/>
          <p:cNvCxnSpPr/>
          <p:nvPr/>
        </p:nvCxnSpPr>
        <p:spPr bwMode="auto">
          <a:xfrm flipH="1">
            <a:off x="3509879" y="4279900"/>
            <a:ext cx="8021" cy="1371600"/>
          </a:xfrm>
          <a:prstGeom prst="line">
            <a:avLst/>
          </a:prstGeom>
          <a:noFill/>
          <a:ln w="25400" cap="flat" cmpd="sng" algn="ctr">
            <a:solidFill>
              <a:schemeClr val="tx1"/>
            </a:solidFill>
            <a:prstDash val="solid"/>
            <a:round/>
            <a:headEnd type="none" w="med" len="med"/>
            <a:tailEnd type="none" w="med" len="med"/>
          </a:ln>
          <a:effectLst/>
        </p:spPr>
      </p:cxnSp>
      <p:sp>
        <p:nvSpPr>
          <p:cNvPr id="26" name="テキスト ボックス 25"/>
          <p:cNvSpPr txBox="1"/>
          <p:nvPr/>
        </p:nvSpPr>
        <p:spPr>
          <a:xfrm>
            <a:off x="2958099" y="4262353"/>
            <a:ext cx="2985502" cy="430887"/>
          </a:xfrm>
          <a:prstGeom prst="rect">
            <a:avLst/>
          </a:prstGeom>
          <a:solidFill>
            <a:srgbClr val="CCECFF"/>
          </a:solidFill>
          <a:ln w="28575">
            <a:solidFill>
              <a:schemeClr val="tx1"/>
            </a:solidFill>
          </a:ln>
        </p:spPr>
        <p:txBody>
          <a:bodyPr wrap="square" rtlCol="0">
            <a:spAutoFit/>
          </a:bodyPr>
          <a:lstStyle/>
          <a:p>
            <a:pPr algn="ctr"/>
            <a:r>
              <a:rPr kumimoji="1" lang="en-US" altLang="ja-JP" sz="2000" dirty="0"/>
              <a:t>Gap </a:t>
            </a:r>
            <a:r>
              <a:rPr lang="en-US" altLang="ja-JP" sz="2000" dirty="0"/>
              <a:t>Filling</a:t>
            </a:r>
            <a:endParaRPr kumimoji="1" lang="ja-JP" altLang="en-US" sz="2000" dirty="0"/>
          </a:p>
        </p:txBody>
      </p:sp>
      <p:sp>
        <p:nvSpPr>
          <p:cNvPr id="27" name="テキスト ボックス 26"/>
          <p:cNvSpPr txBox="1"/>
          <p:nvPr/>
        </p:nvSpPr>
        <p:spPr>
          <a:xfrm>
            <a:off x="2958099" y="5100553"/>
            <a:ext cx="3010902" cy="430887"/>
          </a:xfrm>
          <a:prstGeom prst="rect">
            <a:avLst/>
          </a:prstGeom>
          <a:solidFill>
            <a:srgbClr val="CCECFF"/>
          </a:solidFill>
          <a:ln w="28575">
            <a:solidFill>
              <a:schemeClr val="tx1"/>
            </a:solidFill>
          </a:ln>
        </p:spPr>
        <p:txBody>
          <a:bodyPr wrap="square" rtlCol="0">
            <a:spAutoFit/>
          </a:bodyPr>
          <a:lstStyle/>
          <a:p>
            <a:pPr algn="ctr"/>
            <a:r>
              <a:rPr kumimoji="1" lang="en-US" altLang="ja-JP" sz="2000" dirty="0"/>
              <a:t>Report</a:t>
            </a:r>
            <a:endParaRPr kumimoji="1" lang="ja-JP" altLang="en-US" sz="2000" dirty="0"/>
          </a:p>
        </p:txBody>
      </p:sp>
      <p:sp>
        <p:nvSpPr>
          <p:cNvPr id="2" name="スライド番号プレースホルダー 1"/>
          <p:cNvSpPr>
            <a:spLocks noGrp="1"/>
          </p:cNvSpPr>
          <p:nvPr>
            <p:ph type="sldNum" sz="quarter" idx="12"/>
          </p:nvPr>
        </p:nvSpPr>
        <p:spPr>
          <a:noFill/>
        </p:spPr>
        <p:txBody>
          <a:bodyPr/>
          <a:lstStyle/>
          <a:p>
            <a:pPr>
              <a:defRPr/>
            </a:pPr>
            <a:fld id="{D6AFBFA9-30D2-4014-8C40-2DEBF55E43DE}" type="slidenum">
              <a:rPr lang="ja-JP" altLang="en-US" smtClean="0"/>
              <a:pPr>
                <a:defRPr/>
              </a:pPr>
              <a:t>22</a:t>
            </a:fld>
            <a:endParaRPr lang="ja-JP" altLang="en-US"/>
          </a:p>
        </p:txBody>
      </p:sp>
    </p:spTree>
    <p:extLst>
      <p:ext uri="{BB962C8B-B14F-4D97-AF65-F5344CB8AC3E}">
        <p14:creationId xmlns:p14="http://schemas.microsoft.com/office/powerpoint/2010/main" val="2716240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p:cNvPicPr>
            <a:picLocks noChangeAspect="1" noChangeArrowheads="1"/>
          </p:cNvPicPr>
          <p:nvPr/>
        </p:nvPicPr>
        <p:blipFill>
          <a:blip r:embed="rId3" cstate="print"/>
          <a:srcRect/>
          <a:stretch>
            <a:fillRect/>
          </a:stretch>
        </p:blipFill>
        <p:spPr bwMode="auto">
          <a:xfrm>
            <a:off x="0" y="0"/>
            <a:ext cx="9174554" cy="6858000"/>
          </a:xfrm>
          <a:prstGeom prst="rect">
            <a:avLst/>
          </a:prstGeom>
          <a:noFill/>
          <a:ln w="9525">
            <a:noFill/>
            <a:miter lim="800000"/>
            <a:headEnd/>
            <a:tailEnd/>
          </a:ln>
        </p:spPr>
      </p:pic>
      <p:pic>
        <p:nvPicPr>
          <p:cNvPr id="5" name="Picture 2"/>
          <p:cNvPicPr>
            <a:picLocks noChangeAspect="1" noChangeArrowheads="1"/>
          </p:cNvPicPr>
          <p:nvPr/>
        </p:nvPicPr>
        <p:blipFill>
          <a:blip r:embed="rId4" cstate="print"/>
          <a:srcRect/>
          <a:stretch>
            <a:fillRect/>
          </a:stretch>
        </p:blipFill>
        <p:spPr bwMode="auto">
          <a:xfrm>
            <a:off x="3886200" y="1141207"/>
            <a:ext cx="4368800" cy="4935744"/>
          </a:xfrm>
          <a:prstGeom prst="rect">
            <a:avLst/>
          </a:prstGeom>
          <a:noFill/>
          <a:ln w="9525">
            <a:noFill/>
            <a:miter lim="800000"/>
            <a:headEnd/>
            <a:tailEnd/>
          </a:ln>
        </p:spPr>
      </p:pic>
      <p:sp>
        <p:nvSpPr>
          <p:cNvPr id="6" name="角丸四角形 5"/>
          <p:cNvSpPr/>
          <p:nvPr/>
        </p:nvSpPr>
        <p:spPr bwMode="auto">
          <a:xfrm>
            <a:off x="7823200" y="1346200"/>
            <a:ext cx="406400" cy="1270000"/>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7" name="角丸四角形 6"/>
          <p:cNvSpPr/>
          <p:nvPr/>
        </p:nvSpPr>
        <p:spPr bwMode="auto">
          <a:xfrm>
            <a:off x="3886200" y="1727200"/>
            <a:ext cx="3949700" cy="165100"/>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8" name="テキスト ボックス 7"/>
          <p:cNvSpPr txBox="1"/>
          <p:nvPr/>
        </p:nvSpPr>
        <p:spPr>
          <a:xfrm>
            <a:off x="3678613" y="1256839"/>
            <a:ext cx="494046" cy="463781"/>
          </a:xfrm>
          <a:prstGeom prst="rect">
            <a:avLst/>
          </a:prstGeom>
          <a:noFill/>
        </p:spPr>
        <p:txBody>
          <a:bodyPr wrap="none" rtlCol="0">
            <a:spAutoFit/>
          </a:bodyPr>
          <a:lstStyle/>
          <a:p>
            <a:r>
              <a:rPr kumimoji="1" lang="ja-JP" altLang="en-US" b="1" dirty="0">
                <a:solidFill>
                  <a:srgbClr val="FF0000"/>
                </a:solidFill>
              </a:rPr>
              <a:t>①</a:t>
            </a:r>
          </a:p>
        </p:txBody>
      </p:sp>
      <p:sp>
        <p:nvSpPr>
          <p:cNvPr id="9" name="角丸四角形 8"/>
          <p:cNvSpPr/>
          <p:nvPr/>
        </p:nvSpPr>
        <p:spPr bwMode="auto">
          <a:xfrm>
            <a:off x="7188200" y="5207000"/>
            <a:ext cx="914400" cy="393700"/>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0" name="テキスト ボックス 9"/>
          <p:cNvSpPr txBox="1"/>
          <p:nvPr/>
        </p:nvSpPr>
        <p:spPr>
          <a:xfrm>
            <a:off x="8328199" y="1309486"/>
            <a:ext cx="494046" cy="463781"/>
          </a:xfrm>
          <a:prstGeom prst="rect">
            <a:avLst/>
          </a:prstGeom>
          <a:noFill/>
        </p:spPr>
        <p:txBody>
          <a:bodyPr wrap="none" rtlCol="0">
            <a:spAutoFit/>
          </a:bodyPr>
          <a:lstStyle/>
          <a:p>
            <a:r>
              <a:rPr kumimoji="1" lang="ja-JP" altLang="en-US" b="1" dirty="0">
                <a:solidFill>
                  <a:srgbClr val="FF0000"/>
                </a:solidFill>
              </a:rPr>
              <a:t>②</a:t>
            </a:r>
          </a:p>
        </p:txBody>
      </p:sp>
      <p:sp>
        <p:nvSpPr>
          <p:cNvPr id="11" name="テキスト ボックス 10"/>
          <p:cNvSpPr txBox="1"/>
          <p:nvPr/>
        </p:nvSpPr>
        <p:spPr>
          <a:xfrm>
            <a:off x="8214592" y="5152736"/>
            <a:ext cx="494046" cy="463781"/>
          </a:xfrm>
          <a:prstGeom prst="rect">
            <a:avLst/>
          </a:prstGeom>
          <a:noFill/>
        </p:spPr>
        <p:txBody>
          <a:bodyPr wrap="none" rtlCol="0">
            <a:spAutoFit/>
          </a:bodyPr>
          <a:lstStyle/>
          <a:p>
            <a:r>
              <a:rPr kumimoji="1" lang="ja-JP" altLang="en-US" b="1" dirty="0">
                <a:solidFill>
                  <a:srgbClr val="FF0000"/>
                </a:solidFill>
              </a:rPr>
              <a:t>③</a:t>
            </a:r>
          </a:p>
        </p:txBody>
      </p:sp>
      <p:sp>
        <p:nvSpPr>
          <p:cNvPr id="4" name="スライド番号プレースホルダー 3"/>
          <p:cNvSpPr>
            <a:spLocks noGrp="1"/>
          </p:cNvSpPr>
          <p:nvPr>
            <p:ph type="sldNum" sz="quarter" idx="12"/>
          </p:nvPr>
        </p:nvSpPr>
        <p:spPr/>
        <p:txBody>
          <a:bodyPr/>
          <a:lstStyle/>
          <a:p>
            <a:pPr>
              <a:defRPr/>
            </a:pPr>
            <a:fld id="{2A90EBDE-AAF3-4A91-AD00-2DB6598765EB}" type="slidenum">
              <a:rPr lang="ja-JP" altLang="en-US" smtClean="0"/>
              <a:pPr>
                <a:defRPr/>
              </a:pPr>
              <a:t>23</a:t>
            </a:fld>
            <a:endParaRPr lang="ja-JP"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p:cNvPicPr>
            <a:picLocks noChangeAspect="1" noChangeArrowheads="1"/>
          </p:cNvPicPr>
          <p:nvPr/>
        </p:nvPicPr>
        <p:blipFill>
          <a:blip r:embed="rId3" cstate="print"/>
          <a:srcRect/>
          <a:stretch>
            <a:fillRect/>
          </a:stretch>
        </p:blipFill>
        <p:spPr bwMode="auto">
          <a:xfrm>
            <a:off x="0" y="0"/>
            <a:ext cx="9174554" cy="6858000"/>
          </a:xfrm>
          <a:prstGeom prst="rect">
            <a:avLst/>
          </a:prstGeom>
          <a:noFill/>
          <a:ln w="9525">
            <a:noFill/>
            <a:miter lim="800000"/>
            <a:headEnd/>
            <a:tailEnd/>
          </a:ln>
        </p:spPr>
      </p:pic>
      <p:pic>
        <p:nvPicPr>
          <p:cNvPr id="108548" name="Picture 4" descr="C:\Documents and Settings\SYNB5960\Application Data\PixelMetrics\CaptureWiz\Temp\37.jpg"/>
          <p:cNvPicPr>
            <a:picLocks noChangeAspect="1" noChangeArrowheads="1"/>
          </p:cNvPicPr>
          <p:nvPr/>
        </p:nvPicPr>
        <p:blipFill>
          <a:blip r:embed="rId4" cstate="print"/>
          <a:srcRect/>
          <a:stretch>
            <a:fillRect/>
          </a:stretch>
        </p:blipFill>
        <p:spPr bwMode="auto">
          <a:xfrm>
            <a:off x="3281161" y="3332018"/>
            <a:ext cx="3228975" cy="1114425"/>
          </a:xfrm>
          <a:prstGeom prst="rect">
            <a:avLst/>
          </a:prstGeom>
          <a:noFill/>
        </p:spPr>
      </p:pic>
      <p:sp>
        <p:nvSpPr>
          <p:cNvPr id="5" name="角丸四角形 4"/>
          <p:cNvSpPr/>
          <p:nvPr/>
        </p:nvSpPr>
        <p:spPr bwMode="auto">
          <a:xfrm>
            <a:off x="3779912" y="4077072"/>
            <a:ext cx="720080" cy="288032"/>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4" name="スライド番号プレースホルダー 3"/>
          <p:cNvSpPr>
            <a:spLocks noGrp="1"/>
          </p:cNvSpPr>
          <p:nvPr>
            <p:ph type="sldNum" sz="quarter" idx="12"/>
          </p:nvPr>
        </p:nvSpPr>
        <p:spPr/>
        <p:txBody>
          <a:bodyPr/>
          <a:lstStyle/>
          <a:p>
            <a:pPr>
              <a:defRPr/>
            </a:pPr>
            <a:fld id="{2A90EBDE-AAF3-4A91-AD00-2DB6598765EB}" type="slidenum">
              <a:rPr lang="ja-JP" altLang="en-US" smtClean="0"/>
              <a:pPr>
                <a:defRPr/>
              </a:pPr>
              <a:t>24</a:t>
            </a:fld>
            <a:endParaRPr lang="ja-JP"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p:cNvPicPr>
            <a:picLocks noChangeAspect="1" noChangeArrowheads="1"/>
          </p:cNvPicPr>
          <p:nvPr/>
        </p:nvPicPr>
        <p:blipFill>
          <a:blip r:embed="rId3" cstate="print"/>
          <a:srcRect/>
          <a:stretch>
            <a:fillRect/>
          </a:stretch>
        </p:blipFill>
        <p:spPr bwMode="auto">
          <a:xfrm>
            <a:off x="0" y="0"/>
            <a:ext cx="9174554" cy="6858000"/>
          </a:xfrm>
          <a:prstGeom prst="rect">
            <a:avLst/>
          </a:prstGeom>
          <a:noFill/>
          <a:ln w="9525">
            <a:noFill/>
            <a:miter lim="800000"/>
            <a:headEnd/>
            <a:tailEnd/>
          </a:ln>
        </p:spPr>
      </p:pic>
      <p:pic>
        <p:nvPicPr>
          <p:cNvPr id="117762" name="Picture 2" descr="C:\Documents and Settings\SYNB5960\Application Data\PixelMetrics\CaptureWiz\Temp\39.jpg"/>
          <p:cNvPicPr>
            <a:picLocks noChangeAspect="1" noChangeArrowheads="1"/>
          </p:cNvPicPr>
          <p:nvPr/>
        </p:nvPicPr>
        <p:blipFill>
          <a:blip r:embed="rId4" cstate="print"/>
          <a:srcRect/>
          <a:stretch>
            <a:fillRect/>
          </a:stretch>
        </p:blipFill>
        <p:spPr bwMode="auto">
          <a:xfrm>
            <a:off x="3804863" y="3477173"/>
            <a:ext cx="2200275" cy="1219201"/>
          </a:xfrm>
          <a:prstGeom prst="rect">
            <a:avLst/>
          </a:prstGeom>
          <a:noFill/>
        </p:spPr>
      </p:pic>
      <p:sp>
        <p:nvSpPr>
          <p:cNvPr id="5" name="角丸四角形 4"/>
          <p:cNvSpPr/>
          <p:nvPr/>
        </p:nvSpPr>
        <p:spPr bwMode="auto">
          <a:xfrm>
            <a:off x="4211960" y="4293096"/>
            <a:ext cx="626368" cy="288032"/>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4" name="スライド番号プレースホルダー 3"/>
          <p:cNvSpPr>
            <a:spLocks noGrp="1"/>
          </p:cNvSpPr>
          <p:nvPr>
            <p:ph type="sldNum" sz="quarter" idx="12"/>
          </p:nvPr>
        </p:nvSpPr>
        <p:spPr/>
        <p:txBody>
          <a:bodyPr/>
          <a:lstStyle/>
          <a:p>
            <a:pPr>
              <a:defRPr/>
            </a:pPr>
            <a:fld id="{2A90EBDE-AAF3-4A91-AD00-2DB6598765EB}" type="slidenum">
              <a:rPr lang="ja-JP" altLang="en-US" smtClean="0"/>
              <a:pPr>
                <a:defRPr/>
              </a:pPr>
              <a:t>25</a:t>
            </a:fld>
            <a:endParaRPr lang="ja-JP"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81" name="Picture 5"/>
          <p:cNvPicPr>
            <a:picLocks noChangeAspect="1" noChangeArrowheads="1"/>
          </p:cNvPicPr>
          <p:nvPr/>
        </p:nvPicPr>
        <p:blipFill>
          <a:blip r:embed="rId3" cstate="print"/>
          <a:srcRect/>
          <a:stretch>
            <a:fillRect/>
          </a:stretch>
        </p:blipFill>
        <p:spPr bwMode="auto">
          <a:xfrm>
            <a:off x="0" y="0"/>
            <a:ext cx="9174553" cy="6857999"/>
          </a:xfrm>
          <a:prstGeom prst="rect">
            <a:avLst/>
          </a:prstGeom>
          <a:noFill/>
          <a:ln w="9525">
            <a:noFill/>
            <a:miter lim="800000"/>
            <a:headEnd/>
            <a:tailEnd/>
          </a:ln>
        </p:spPr>
      </p:pic>
      <p:pic>
        <p:nvPicPr>
          <p:cNvPr id="110594" name="Picture 2" descr="C:\Documents and Settings\SYNB5960\Application Data\PixelMetrics\CaptureWiz\Temp\34.jpg"/>
          <p:cNvPicPr>
            <a:picLocks noChangeAspect="1" noChangeArrowheads="1"/>
          </p:cNvPicPr>
          <p:nvPr/>
        </p:nvPicPr>
        <p:blipFill>
          <a:blip r:embed="rId4" cstate="print"/>
          <a:srcRect/>
          <a:stretch>
            <a:fillRect/>
          </a:stretch>
        </p:blipFill>
        <p:spPr bwMode="auto">
          <a:xfrm>
            <a:off x="2782397" y="2825259"/>
            <a:ext cx="4086225" cy="1504951"/>
          </a:xfrm>
          <a:prstGeom prst="rect">
            <a:avLst/>
          </a:prstGeom>
          <a:noFill/>
        </p:spPr>
      </p:pic>
      <p:sp>
        <p:nvSpPr>
          <p:cNvPr id="5" name="角丸四角形 4"/>
          <p:cNvSpPr/>
          <p:nvPr/>
        </p:nvSpPr>
        <p:spPr bwMode="auto">
          <a:xfrm>
            <a:off x="5580112" y="3861048"/>
            <a:ext cx="842392" cy="360040"/>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26</a:t>
            </a:fld>
            <a:endParaRPr lang="ja-JP"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C:\Documents and Settings\SYNB5960\Application Data\PixelMetrics\CaptureWiz\Temp\41.jpg"/>
          <p:cNvPicPr>
            <a:picLocks noChangeAspect="1" noChangeArrowheads="1"/>
          </p:cNvPicPr>
          <p:nvPr/>
        </p:nvPicPr>
        <p:blipFill>
          <a:blip r:embed="rId3" cstate="print"/>
          <a:srcRect/>
          <a:stretch>
            <a:fillRect/>
          </a:stretch>
        </p:blipFill>
        <p:spPr bwMode="auto">
          <a:xfrm>
            <a:off x="1" y="0"/>
            <a:ext cx="9174552" cy="6857999"/>
          </a:xfrm>
          <a:prstGeom prst="rect">
            <a:avLst/>
          </a:prstGeom>
          <a:noFill/>
        </p:spPr>
      </p:pic>
      <p:pic>
        <p:nvPicPr>
          <p:cNvPr id="4" name="Picture 2" descr="C:\Documents and Settings\SYNB5960\Application Data\PixelMetrics\CaptureWiz\Temp\40.jpg"/>
          <p:cNvPicPr>
            <a:picLocks noChangeAspect="1" noChangeArrowheads="1"/>
          </p:cNvPicPr>
          <p:nvPr/>
        </p:nvPicPr>
        <p:blipFill>
          <a:blip r:embed="rId4" cstate="print"/>
          <a:srcRect/>
          <a:stretch>
            <a:fillRect/>
          </a:stretch>
        </p:blipFill>
        <p:spPr bwMode="auto">
          <a:xfrm>
            <a:off x="2491451" y="3219421"/>
            <a:ext cx="5210175" cy="628651"/>
          </a:xfrm>
          <a:prstGeom prst="rect">
            <a:avLst/>
          </a:prstGeom>
          <a:noFill/>
        </p:spPr>
      </p:pic>
      <p:sp>
        <p:nvSpPr>
          <p:cNvPr id="5" name="角丸四角形 4"/>
          <p:cNvSpPr/>
          <p:nvPr/>
        </p:nvSpPr>
        <p:spPr bwMode="auto">
          <a:xfrm>
            <a:off x="5652120" y="3501008"/>
            <a:ext cx="842392" cy="360040"/>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27</a:t>
            </a:fld>
            <a:endParaRPr lang="ja-JP"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C:\Documents and Settings\SYNB5960\Application Data\PixelMetrics\CaptureWiz\Temp\42.jpg"/>
          <p:cNvPicPr>
            <a:picLocks noChangeAspect="1" noChangeArrowheads="1"/>
          </p:cNvPicPr>
          <p:nvPr/>
        </p:nvPicPr>
        <p:blipFill>
          <a:blip r:embed="rId3" cstate="print"/>
          <a:srcRect/>
          <a:stretch>
            <a:fillRect/>
          </a:stretch>
        </p:blipFill>
        <p:spPr bwMode="auto">
          <a:xfrm>
            <a:off x="0" y="0"/>
            <a:ext cx="9174553" cy="6857999"/>
          </a:xfrm>
          <a:prstGeom prst="rect">
            <a:avLst/>
          </a:prstGeom>
          <a:noFill/>
        </p:spPr>
      </p:pic>
      <p:sp>
        <p:nvSpPr>
          <p:cNvPr id="4" name="角丸四角形 3"/>
          <p:cNvSpPr/>
          <p:nvPr/>
        </p:nvSpPr>
        <p:spPr bwMode="auto">
          <a:xfrm>
            <a:off x="1475656" y="5445224"/>
            <a:ext cx="2016224" cy="216024"/>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28</a:t>
            </a:fld>
            <a:endParaRPr lang="ja-JP"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2204864"/>
            <a:ext cx="8388424" cy="2020931"/>
          </a:xfrm>
        </p:spPr>
        <p:txBody>
          <a:bodyPr/>
          <a:lstStyle/>
          <a:p>
            <a:r>
              <a:rPr lang="en-US" altLang="ja-JP" b="0" dirty="0">
                <a:latin typeface="Arial" pitchFamily="34" charset="0"/>
                <a:cs typeface="Arial" pitchFamily="34" charset="0"/>
              </a:rPr>
              <a:t>Confirmation of the toxicity test data for analogue chemicals</a:t>
            </a:r>
            <a:br>
              <a:rPr lang="en-US" altLang="ja-JP" b="0" dirty="0">
                <a:latin typeface="Arial" pitchFamily="34" charset="0"/>
                <a:cs typeface="Arial" pitchFamily="34" charset="0"/>
              </a:rPr>
            </a:br>
            <a:r>
              <a:rPr lang="en-US" altLang="ja-JP" b="0" dirty="0">
                <a:latin typeface="Arial" pitchFamily="34" charset="0"/>
                <a:cs typeface="Arial" pitchFamily="34" charset="0"/>
              </a:rPr>
              <a:t>in the data matrix</a:t>
            </a:r>
          </a:p>
        </p:txBody>
      </p:sp>
      <p:sp>
        <p:nvSpPr>
          <p:cNvPr id="3" name="スライド番号プレースホルダ 2"/>
          <p:cNvSpPr>
            <a:spLocks noGrp="1"/>
          </p:cNvSpPr>
          <p:nvPr>
            <p:ph type="sldNum" sz="quarter" idx="11"/>
          </p:nvPr>
        </p:nvSpPr>
        <p:spPr>
          <a:noFill/>
        </p:spPr>
        <p:txBody>
          <a:bodyPr/>
          <a:lstStyle/>
          <a:p>
            <a:fld id="{153782F7-6725-4562-9038-62508E107D75}" type="slidenum">
              <a:rPr lang="en-US" altLang="ja-JP" smtClean="0"/>
              <a:pPr/>
              <a:t>29</a:t>
            </a:fld>
            <a:endParaRPr lang="en-US" altLang="ja-JP"/>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68760"/>
            <a:ext cx="9144000" cy="4189615"/>
          </a:xfrm>
        </p:spPr>
        <p:txBody>
          <a:bodyPr/>
          <a:lstStyle/>
          <a:p>
            <a:pPr marL="9525" indent="-9525">
              <a:lnSpc>
                <a:spcPct val="150000"/>
              </a:lnSpc>
              <a:spcBef>
                <a:spcPts val="1800"/>
              </a:spcBef>
            </a:pPr>
            <a:br>
              <a:rPr lang="en-US" altLang="ja-JP" b="0" dirty="0">
                <a:solidFill>
                  <a:srgbClr val="000099"/>
                </a:solidFill>
                <a:latin typeface="Arial" pitchFamily="34" charset="0"/>
                <a:cs typeface="Arial" pitchFamily="34" charset="0"/>
              </a:rPr>
            </a:br>
            <a:r>
              <a:rPr lang="en-US" altLang="ja-JP" b="0" dirty="0">
                <a:solidFill>
                  <a:srgbClr val="000099"/>
                </a:solidFill>
                <a:latin typeface="Arial" pitchFamily="34" charset="0"/>
                <a:cs typeface="Arial" pitchFamily="34" charset="0"/>
              </a:rPr>
              <a:t>Case study: </a:t>
            </a:r>
            <a:br>
              <a:rPr lang="en-US" altLang="ja-JP" b="0" dirty="0">
                <a:solidFill>
                  <a:srgbClr val="000099"/>
                </a:solidFill>
                <a:latin typeface="Arial" pitchFamily="34" charset="0"/>
                <a:cs typeface="Arial" pitchFamily="34" charset="0"/>
              </a:rPr>
            </a:br>
            <a:r>
              <a:rPr lang="en-US" altLang="ja-JP" b="0" dirty="0">
                <a:solidFill>
                  <a:srgbClr val="000099"/>
                </a:solidFill>
                <a:latin typeface="Arial" pitchFamily="34" charset="0"/>
                <a:cs typeface="Arial" pitchFamily="34" charset="0"/>
              </a:rPr>
              <a:t>1,4-Dichloro-2-nitrobenzene</a:t>
            </a:r>
            <a:br>
              <a:rPr lang="en-US" altLang="ja-JP" b="0" dirty="0">
                <a:solidFill>
                  <a:srgbClr val="000099"/>
                </a:solidFill>
                <a:latin typeface="Arial" pitchFamily="34" charset="0"/>
                <a:cs typeface="Arial" pitchFamily="34" charset="0"/>
              </a:rPr>
            </a:br>
            <a:r>
              <a:rPr lang="en-US" altLang="ja-JP" b="0" dirty="0">
                <a:solidFill>
                  <a:srgbClr val="000099"/>
                </a:solidFill>
                <a:latin typeface="Arial" pitchFamily="34" charset="0"/>
                <a:cs typeface="Arial" pitchFamily="34" charset="0"/>
              </a:rPr>
              <a:t> (89-61-2)</a:t>
            </a:r>
            <a:br>
              <a:rPr lang="en-US" altLang="ja-JP" sz="4000" b="0" dirty="0">
                <a:solidFill>
                  <a:srgbClr val="000099"/>
                </a:solidFill>
                <a:latin typeface="Arial" pitchFamily="34" charset="0"/>
                <a:cs typeface="Arial" pitchFamily="34" charset="0"/>
              </a:rPr>
            </a:br>
            <a:endParaRPr kumimoji="1" lang="ja-JP" altLang="en-US" b="0" dirty="0">
              <a:solidFill>
                <a:srgbClr val="000099"/>
              </a:solidFill>
              <a:latin typeface="Arial" pitchFamily="34" charset="0"/>
              <a:cs typeface="Arial" pitchFamily="34" charset="0"/>
            </a:endParaRPr>
          </a:p>
        </p:txBody>
      </p:sp>
      <p:sp>
        <p:nvSpPr>
          <p:cNvPr id="4" name="スライド番号プレースホルダ 3"/>
          <p:cNvSpPr>
            <a:spLocks noGrp="1"/>
          </p:cNvSpPr>
          <p:nvPr>
            <p:ph type="sldNum" sz="quarter" idx="11"/>
          </p:nvPr>
        </p:nvSpPr>
        <p:spPr>
          <a:noFill/>
        </p:spPr>
        <p:txBody>
          <a:bodyPr/>
          <a:lstStyle/>
          <a:p>
            <a:fld id="{153782F7-6725-4562-9038-62508E107D75}" type="slidenum">
              <a:rPr lang="en-US" altLang="ja-JP" smtClean="0"/>
              <a:pPr/>
              <a:t>3</a:t>
            </a:fld>
            <a:endParaRPr lang="en-US" altLang="ja-JP"/>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6" name="Picture 4"/>
          <p:cNvPicPr>
            <a:picLocks noChangeAspect="1" noChangeArrowheads="1"/>
          </p:cNvPicPr>
          <p:nvPr/>
        </p:nvPicPr>
        <p:blipFill>
          <a:blip r:embed="rId3" cstate="print"/>
          <a:srcRect/>
          <a:stretch>
            <a:fillRect/>
          </a:stretch>
        </p:blipFill>
        <p:spPr bwMode="auto">
          <a:xfrm>
            <a:off x="0" y="477527"/>
            <a:ext cx="9144000" cy="6304972"/>
          </a:xfrm>
          <a:prstGeom prst="rect">
            <a:avLst/>
          </a:prstGeom>
          <a:noFill/>
          <a:ln w="9525">
            <a:noFill/>
            <a:miter lim="800000"/>
            <a:headEnd/>
            <a:tailEnd/>
          </a:ln>
        </p:spPr>
      </p:pic>
      <p:sp>
        <p:nvSpPr>
          <p:cNvPr id="7" name="テキスト ボックス 6"/>
          <p:cNvSpPr txBox="1"/>
          <p:nvPr/>
        </p:nvSpPr>
        <p:spPr>
          <a:xfrm>
            <a:off x="0" y="0"/>
            <a:ext cx="6012160" cy="476672"/>
          </a:xfrm>
          <a:prstGeom prst="rect">
            <a:avLst/>
          </a:prstGeom>
          <a:solidFill>
            <a:schemeClr val="bg1"/>
          </a:solidFill>
        </p:spPr>
        <p:txBody>
          <a:bodyPr wrap="square" rtlCol="0" anchor="ctr">
            <a:noAutofit/>
          </a:bodyPr>
          <a:lstStyle/>
          <a:p>
            <a:pPr algn="ctr"/>
            <a:r>
              <a:rPr kumimoji="1" lang="en-US" altLang="ja-JP" dirty="0">
                <a:solidFill>
                  <a:srgbClr val="FF0000"/>
                </a:solidFill>
                <a:latin typeface="Arial" pitchFamily="34" charset="0"/>
                <a:ea typeface="+mj-ea"/>
                <a:cs typeface="Arial" pitchFamily="34" charset="0"/>
              </a:rPr>
              <a:t>Confirmation of the RDT data for the analogue chemicals </a:t>
            </a:r>
            <a:endParaRPr kumimoji="1" lang="ja-JP" altLang="en-US" dirty="0">
              <a:solidFill>
                <a:srgbClr val="FF0000"/>
              </a:solidFill>
              <a:latin typeface="Arial" pitchFamily="34" charset="0"/>
              <a:ea typeface="+mj-ea"/>
              <a:cs typeface="Arial" pitchFamily="34" charset="0"/>
            </a:endParaRPr>
          </a:p>
        </p:txBody>
      </p:sp>
      <p:sp>
        <p:nvSpPr>
          <p:cNvPr id="8" name="角丸四角形 7"/>
          <p:cNvSpPr/>
          <p:nvPr/>
        </p:nvSpPr>
        <p:spPr>
          <a:xfrm>
            <a:off x="684669" y="3414319"/>
            <a:ext cx="8459331" cy="234893"/>
          </a:xfrm>
          <a:prstGeom prst="roundRect">
            <a:avLst>
              <a:gd name="adj" fmla="val 8205"/>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Arial" pitchFamily="34" charset="0"/>
              <a:cs typeface="Arial" pitchFamily="34" charset="0"/>
            </a:endParaRPr>
          </a:p>
        </p:txBody>
      </p:sp>
      <p:sp>
        <p:nvSpPr>
          <p:cNvPr id="9" name="テキスト ボックス 8"/>
          <p:cNvSpPr txBox="1"/>
          <p:nvPr/>
        </p:nvSpPr>
        <p:spPr>
          <a:xfrm>
            <a:off x="6084168" y="76562"/>
            <a:ext cx="2542014" cy="400110"/>
          </a:xfrm>
          <a:prstGeom prst="rect">
            <a:avLst/>
          </a:prstGeom>
          <a:noFill/>
        </p:spPr>
        <p:txBody>
          <a:bodyPr wrap="square" rtlCol="0">
            <a:spAutoFit/>
          </a:bodyPr>
          <a:lstStyle/>
          <a:p>
            <a:pPr algn="ctr"/>
            <a:r>
              <a:rPr lang="en-US" altLang="ja-JP" sz="2000" dirty="0">
                <a:solidFill>
                  <a:srgbClr val="FF0000"/>
                </a:solidFill>
                <a:latin typeface="Arial" pitchFamily="34" charset="0"/>
                <a:ea typeface="+mn-ea"/>
                <a:cs typeface="Arial" pitchFamily="34" charset="0"/>
              </a:rPr>
              <a:t>analogue chemicals</a:t>
            </a:r>
            <a:endParaRPr kumimoji="1" lang="ja-JP" altLang="en-US" sz="2000" dirty="0">
              <a:solidFill>
                <a:srgbClr val="FF0000"/>
              </a:solidFill>
              <a:latin typeface="Arial" pitchFamily="34" charset="0"/>
              <a:ea typeface="+mn-ea"/>
              <a:cs typeface="Arial" pitchFamily="34" charset="0"/>
            </a:endParaRPr>
          </a:p>
        </p:txBody>
      </p:sp>
      <p:sp>
        <p:nvSpPr>
          <p:cNvPr id="10" name="角丸四角形 9"/>
          <p:cNvSpPr/>
          <p:nvPr/>
        </p:nvSpPr>
        <p:spPr>
          <a:xfrm>
            <a:off x="4382815" y="498556"/>
            <a:ext cx="4761185" cy="1110954"/>
          </a:xfrm>
          <a:prstGeom prst="roundRect">
            <a:avLst>
              <a:gd name="adj" fmla="val 8205"/>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Arial" pitchFamily="34" charset="0"/>
              <a:cs typeface="Arial" pitchFamily="34" charset="0"/>
            </a:endParaRPr>
          </a:p>
        </p:txBody>
      </p:sp>
      <p:sp>
        <p:nvSpPr>
          <p:cNvPr id="11" name="テキスト ボックス 10"/>
          <p:cNvSpPr txBox="1"/>
          <p:nvPr/>
        </p:nvSpPr>
        <p:spPr>
          <a:xfrm>
            <a:off x="3419872" y="2996952"/>
            <a:ext cx="5328593" cy="369332"/>
          </a:xfrm>
          <a:prstGeom prst="rect">
            <a:avLst/>
          </a:prstGeom>
          <a:solidFill>
            <a:schemeClr val="bg1"/>
          </a:solidFill>
        </p:spPr>
        <p:txBody>
          <a:bodyPr wrap="square" rtlCol="0">
            <a:spAutoFit/>
          </a:bodyPr>
          <a:lstStyle/>
          <a:p>
            <a:r>
              <a:rPr kumimoji="1" lang="en-US" altLang="ja-JP" dirty="0">
                <a:solidFill>
                  <a:srgbClr val="FF0000"/>
                </a:solidFill>
                <a:latin typeface="Arial" pitchFamily="34" charset="0"/>
                <a:ea typeface="+mn-ea"/>
                <a:cs typeface="Arial" pitchFamily="34" charset="0"/>
              </a:rPr>
              <a:t>LOLEs for decrease in red blood cells (RBC)</a:t>
            </a:r>
            <a:endParaRPr kumimoji="1" lang="ja-JP" altLang="en-US" dirty="0">
              <a:solidFill>
                <a:srgbClr val="FF0000"/>
              </a:solidFill>
              <a:latin typeface="Arial" pitchFamily="34" charset="0"/>
              <a:ea typeface="+mn-ea"/>
              <a:cs typeface="Arial" pitchFamily="34" charset="0"/>
            </a:endParaRPr>
          </a:p>
        </p:txBody>
      </p:sp>
      <p:sp>
        <p:nvSpPr>
          <p:cNvPr id="14" name="テキスト ボックス 13"/>
          <p:cNvSpPr txBox="1"/>
          <p:nvPr/>
        </p:nvSpPr>
        <p:spPr>
          <a:xfrm>
            <a:off x="2348918" y="1803633"/>
            <a:ext cx="2880917" cy="307777"/>
          </a:xfrm>
          <a:prstGeom prst="rect">
            <a:avLst/>
          </a:prstGeom>
          <a:noFill/>
        </p:spPr>
        <p:txBody>
          <a:bodyPr wrap="none" rtlCol="0">
            <a:spAutoFit/>
          </a:bodyPr>
          <a:lstStyle/>
          <a:p>
            <a:r>
              <a:rPr kumimoji="1" lang="ja-JP" altLang="en-US" sz="1400" dirty="0">
                <a:solidFill>
                  <a:srgbClr val="FF0000"/>
                </a:solidFill>
                <a:latin typeface="Arial" pitchFamily="34" charset="0"/>
                <a:cs typeface="Arial" pitchFamily="34" charset="0"/>
              </a:rPr>
              <a:t>（</a:t>
            </a:r>
            <a:r>
              <a:rPr kumimoji="1" lang="en-US" altLang="ja-JP" sz="1400" dirty="0">
                <a:solidFill>
                  <a:srgbClr val="FF0000"/>
                </a:solidFill>
                <a:latin typeface="Arial" pitchFamily="34" charset="0"/>
                <a:cs typeface="Arial" pitchFamily="34" charset="0"/>
              </a:rPr>
              <a:t># of chemicals / # of data points</a:t>
            </a:r>
            <a:r>
              <a:rPr kumimoji="1" lang="ja-JP" altLang="en-US" sz="1400" dirty="0">
                <a:solidFill>
                  <a:srgbClr val="FF0000"/>
                </a:solidFill>
                <a:latin typeface="Arial" pitchFamily="34" charset="0"/>
                <a:cs typeface="Arial" pitchFamily="34" charset="0"/>
              </a:rPr>
              <a:t>）</a:t>
            </a:r>
          </a:p>
        </p:txBody>
      </p:sp>
      <p:sp>
        <p:nvSpPr>
          <p:cNvPr id="12" name="テキスト ボックス 11"/>
          <p:cNvSpPr txBox="1"/>
          <p:nvPr/>
        </p:nvSpPr>
        <p:spPr>
          <a:xfrm>
            <a:off x="107504" y="1340768"/>
            <a:ext cx="1719808" cy="369332"/>
          </a:xfrm>
          <a:prstGeom prst="rect">
            <a:avLst/>
          </a:prstGeom>
          <a:solidFill>
            <a:schemeClr val="bg1"/>
          </a:solidFill>
        </p:spPr>
        <p:txBody>
          <a:bodyPr wrap="square" rtlCol="0">
            <a:spAutoFit/>
          </a:bodyPr>
          <a:lstStyle/>
          <a:p>
            <a:r>
              <a:rPr kumimoji="1" lang="en-US" altLang="ja-JP" dirty="0">
                <a:solidFill>
                  <a:srgbClr val="FF0000"/>
                </a:solidFill>
                <a:latin typeface="Arial" pitchFamily="34" charset="0"/>
                <a:ea typeface="+mn-ea"/>
                <a:cs typeface="Arial" pitchFamily="34" charset="0"/>
              </a:rPr>
              <a:t>Endpoint tree</a:t>
            </a:r>
            <a:endParaRPr kumimoji="1" lang="ja-JP" altLang="en-US" dirty="0">
              <a:solidFill>
                <a:srgbClr val="FF0000"/>
              </a:solidFill>
              <a:latin typeface="Arial" pitchFamily="34" charset="0"/>
              <a:ea typeface="+mn-ea"/>
              <a:cs typeface="Arial" pitchFamily="34" charset="0"/>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30</a:t>
            </a:fld>
            <a:endParaRPr lang="ja-JP"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60" name="Picture 4" descr="C:\Documents and Settings\SYNB5960\Application Data\PixelMetrics\CaptureWiz\Temp\10.jpg"/>
          <p:cNvPicPr>
            <a:picLocks noChangeAspect="1" noChangeArrowheads="1"/>
          </p:cNvPicPr>
          <p:nvPr/>
        </p:nvPicPr>
        <p:blipFill>
          <a:blip r:embed="rId3" cstate="print"/>
          <a:srcRect/>
          <a:stretch>
            <a:fillRect/>
          </a:stretch>
        </p:blipFill>
        <p:spPr bwMode="auto">
          <a:xfrm>
            <a:off x="0" y="443971"/>
            <a:ext cx="9143999" cy="6304972"/>
          </a:xfrm>
          <a:prstGeom prst="rect">
            <a:avLst/>
          </a:prstGeom>
          <a:noFill/>
        </p:spPr>
      </p:pic>
      <p:sp>
        <p:nvSpPr>
          <p:cNvPr id="12" name="角丸四角形 11"/>
          <p:cNvSpPr/>
          <p:nvPr/>
        </p:nvSpPr>
        <p:spPr>
          <a:xfrm>
            <a:off x="4382816" y="3363984"/>
            <a:ext cx="1212642" cy="201337"/>
          </a:xfrm>
          <a:prstGeom prst="roundRect">
            <a:avLst>
              <a:gd name="adj" fmla="val 8205"/>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矢印コネクタ 12"/>
          <p:cNvCxnSpPr/>
          <p:nvPr/>
        </p:nvCxnSpPr>
        <p:spPr bwMode="auto">
          <a:xfrm flipV="1">
            <a:off x="5576428" y="2978092"/>
            <a:ext cx="690148" cy="384581"/>
          </a:xfrm>
          <a:prstGeom prst="straightConnector1">
            <a:avLst/>
          </a:prstGeom>
          <a:noFill/>
          <a:ln w="38100" cap="flat" cmpd="sng" algn="ctr">
            <a:solidFill>
              <a:srgbClr val="FF0000"/>
            </a:solidFill>
            <a:prstDash val="solid"/>
            <a:round/>
            <a:headEnd type="none" w="med" len="med"/>
            <a:tailEnd type="arrow"/>
          </a:ln>
          <a:effectLst/>
        </p:spPr>
      </p:cxnSp>
      <p:sp>
        <p:nvSpPr>
          <p:cNvPr id="8" name="テキスト ボックス 7"/>
          <p:cNvSpPr txBox="1"/>
          <p:nvPr/>
        </p:nvSpPr>
        <p:spPr>
          <a:xfrm>
            <a:off x="0" y="0"/>
            <a:ext cx="6012160" cy="620688"/>
          </a:xfrm>
          <a:prstGeom prst="rect">
            <a:avLst/>
          </a:prstGeom>
          <a:solidFill>
            <a:schemeClr val="bg1"/>
          </a:solidFill>
        </p:spPr>
        <p:txBody>
          <a:bodyPr wrap="square" rtlCol="0" anchor="ctr">
            <a:noAutofit/>
          </a:bodyPr>
          <a:lstStyle/>
          <a:p>
            <a:r>
              <a:rPr kumimoji="1" lang="en-US" altLang="ja-JP" dirty="0">
                <a:solidFill>
                  <a:srgbClr val="FF0000"/>
                </a:solidFill>
                <a:latin typeface="Arial" pitchFamily="34" charset="0"/>
                <a:ea typeface="+mj-ea"/>
                <a:cs typeface="Arial" pitchFamily="34" charset="0"/>
              </a:rPr>
              <a:t>Confirmation of the RDT data for the analogue chemicals</a:t>
            </a:r>
          </a:p>
          <a:p>
            <a:r>
              <a:rPr lang="en-US" altLang="ja-JP" dirty="0">
                <a:solidFill>
                  <a:srgbClr val="FF0000"/>
                </a:solidFill>
                <a:latin typeface="Arial" pitchFamily="34" charset="0"/>
                <a:ea typeface="+mj-ea"/>
                <a:cs typeface="Arial" pitchFamily="34" charset="0"/>
              </a:rPr>
              <a:t>(See test condition)</a:t>
            </a:r>
            <a:r>
              <a:rPr kumimoji="1" lang="en-US" altLang="ja-JP" dirty="0">
                <a:solidFill>
                  <a:srgbClr val="FF0000"/>
                </a:solidFill>
                <a:latin typeface="Arial" pitchFamily="34" charset="0"/>
                <a:ea typeface="+mj-ea"/>
                <a:cs typeface="Arial" pitchFamily="34" charset="0"/>
              </a:rPr>
              <a:t> </a:t>
            </a:r>
            <a:endParaRPr kumimoji="1" lang="ja-JP" altLang="en-US" dirty="0">
              <a:solidFill>
                <a:srgbClr val="FF0000"/>
              </a:solidFill>
              <a:latin typeface="Arial" pitchFamily="34" charset="0"/>
              <a:ea typeface="+mj-ea"/>
              <a:cs typeface="Arial" pitchFamily="34" charset="0"/>
            </a:endParaRPr>
          </a:p>
        </p:txBody>
      </p:sp>
      <p:sp>
        <p:nvSpPr>
          <p:cNvPr id="4" name="スライド番号プレースホルダー 3"/>
          <p:cNvSpPr>
            <a:spLocks noGrp="1"/>
          </p:cNvSpPr>
          <p:nvPr>
            <p:ph type="sldNum" sz="quarter" idx="12"/>
          </p:nvPr>
        </p:nvSpPr>
        <p:spPr/>
        <p:txBody>
          <a:bodyPr/>
          <a:lstStyle/>
          <a:p>
            <a:pPr>
              <a:defRPr/>
            </a:pPr>
            <a:fld id="{2A90EBDE-AAF3-4A91-AD00-2DB6598765EB}" type="slidenum">
              <a:rPr lang="ja-JP" altLang="en-US" smtClean="0"/>
              <a:pPr>
                <a:defRPr/>
              </a:pPr>
              <a:t>31</a:t>
            </a:fld>
            <a:endParaRPr lang="ja-JP"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3" name="Picture 3"/>
          <p:cNvPicPr>
            <a:picLocks noChangeAspect="1" noChangeArrowheads="1"/>
          </p:cNvPicPr>
          <p:nvPr/>
        </p:nvPicPr>
        <p:blipFill>
          <a:blip r:embed="rId3" cstate="print"/>
          <a:srcRect/>
          <a:stretch>
            <a:fillRect/>
          </a:stretch>
        </p:blipFill>
        <p:spPr bwMode="auto">
          <a:xfrm>
            <a:off x="0" y="444617"/>
            <a:ext cx="9144000" cy="6349140"/>
          </a:xfrm>
          <a:prstGeom prst="rect">
            <a:avLst/>
          </a:prstGeom>
          <a:noFill/>
          <a:ln w="9525">
            <a:noFill/>
            <a:miter lim="800000"/>
            <a:headEnd/>
            <a:tailEnd/>
          </a:ln>
          <a:effectLst/>
        </p:spPr>
      </p:pic>
      <p:sp>
        <p:nvSpPr>
          <p:cNvPr id="5" name="テキスト ボックス 4"/>
          <p:cNvSpPr txBox="1"/>
          <p:nvPr/>
        </p:nvSpPr>
        <p:spPr>
          <a:xfrm>
            <a:off x="0" y="0"/>
            <a:ext cx="9144000" cy="692696"/>
          </a:xfrm>
          <a:prstGeom prst="rect">
            <a:avLst/>
          </a:prstGeom>
          <a:solidFill>
            <a:schemeClr val="bg1"/>
          </a:solidFill>
        </p:spPr>
        <p:txBody>
          <a:bodyPr wrap="square" rtlCol="0" anchor="ctr">
            <a:noAutofit/>
          </a:bodyPr>
          <a:lstStyle/>
          <a:p>
            <a:r>
              <a:rPr kumimoji="1" lang="en-US" altLang="ja-JP" dirty="0">
                <a:solidFill>
                  <a:srgbClr val="FF0000"/>
                </a:solidFill>
                <a:latin typeface="Arial" pitchFamily="34" charset="0"/>
                <a:ea typeface="+mj-ea"/>
                <a:cs typeface="Arial" pitchFamily="34" charset="0"/>
              </a:rPr>
              <a:t>Confirmation of the RDT data for the analogue chemicals </a:t>
            </a:r>
          </a:p>
          <a:p>
            <a:r>
              <a:rPr kumimoji="1" lang="en-US" altLang="ja-JP" dirty="0">
                <a:solidFill>
                  <a:srgbClr val="FF0000"/>
                </a:solidFill>
                <a:latin typeface="Arial" pitchFamily="34" charset="0"/>
                <a:ea typeface="+mj-ea"/>
                <a:cs typeface="Arial" pitchFamily="34" charset="0"/>
              </a:rPr>
              <a:t>(Displaying the minimum LOEL for each effect) </a:t>
            </a:r>
            <a:endParaRPr kumimoji="1" lang="ja-JP" altLang="en-US" dirty="0">
              <a:solidFill>
                <a:srgbClr val="FF0000"/>
              </a:solidFill>
              <a:latin typeface="Arial" pitchFamily="34" charset="0"/>
              <a:ea typeface="+mj-ea"/>
              <a:cs typeface="Arial" pitchFamily="34" charset="0"/>
            </a:endParaRPr>
          </a:p>
        </p:txBody>
      </p:sp>
      <p:sp>
        <p:nvSpPr>
          <p:cNvPr id="6" name="角丸四角形 5"/>
          <p:cNvSpPr/>
          <p:nvPr/>
        </p:nvSpPr>
        <p:spPr>
          <a:xfrm>
            <a:off x="0" y="1916832"/>
            <a:ext cx="3275856" cy="21602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32</a:t>
            </a:fld>
            <a:endParaRPr lang="ja-JP"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C:\Documents and Settings\SYNB5960\Application Data\PixelMetrics\CaptureWiz\Temp\12.jpg"/>
          <p:cNvPicPr>
            <a:picLocks noChangeAspect="1" noChangeArrowheads="1"/>
          </p:cNvPicPr>
          <p:nvPr/>
        </p:nvPicPr>
        <p:blipFill>
          <a:blip r:embed="rId3" cstate="print"/>
          <a:srcRect/>
          <a:stretch>
            <a:fillRect/>
          </a:stretch>
        </p:blipFill>
        <p:spPr bwMode="auto">
          <a:xfrm>
            <a:off x="0" y="498483"/>
            <a:ext cx="9144000" cy="6359517"/>
          </a:xfrm>
          <a:prstGeom prst="rect">
            <a:avLst/>
          </a:prstGeom>
          <a:noFill/>
        </p:spPr>
      </p:pic>
      <p:sp>
        <p:nvSpPr>
          <p:cNvPr id="7" name="角丸四角形 6"/>
          <p:cNvSpPr/>
          <p:nvPr/>
        </p:nvSpPr>
        <p:spPr>
          <a:xfrm>
            <a:off x="4298926" y="1921078"/>
            <a:ext cx="4694072" cy="218115"/>
          </a:xfrm>
          <a:prstGeom prst="roundRect">
            <a:avLst>
              <a:gd name="adj" fmla="val 8205"/>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3909215" y="1510018"/>
            <a:ext cx="5183342" cy="369332"/>
          </a:xfrm>
          <a:prstGeom prst="rect">
            <a:avLst/>
          </a:prstGeom>
          <a:solidFill>
            <a:schemeClr val="bg1"/>
          </a:solidFill>
        </p:spPr>
        <p:txBody>
          <a:bodyPr wrap="none" rtlCol="0">
            <a:spAutoFit/>
          </a:bodyPr>
          <a:lstStyle/>
          <a:p>
            <a:pPr algn="ctr"/>
            <a:r>
              <a:rPr lang="en-US" altLang="ja-JP" dirty="0">
                <a:solidFill>
                  <a:srgbClr val="FF0000"/>
                </a:solidFill>
                <a:latin typeface="+mj-lt"/>
              </a:rPr>
              <a:t>Minimum LOEL for each effect </a:t>
            </a:r>
            <a:r>
              <a:rPr kumimoji="1" lang="ja-JP" altLang="en-US" sz="1800" dirty="0">
                <a:solidFill>
                  <a:srgbClr val="FF0000"/>
                </a:solidFill>
                <a:latin typeface="+mj-lt"/>
              </a:rPr>
              <a:t>（</a:t>
            </a:r>
            <a:r>
              <a:rPr kumimoji="1" lang="en-US" altLang="ja-JP" sz="1800" dirty="0">
                <a:solidFill>
                  <a:srgbClr val="FF0000"/>
                </a:solidFill>
                <a:latin typeface="+mj-lt"/>
              </a:rPr>
              <a:t>LOEL for whole body)</a:t>
            </a:r>
            <a:endParaRPr kumimoji="1" lang="ja-JP" altLang="en-US" sz="1800" dirty="0">
              <a:solidFill>
                <a:srgbClr val="FF0000"/>
              </a:solidFill>
              <a:latin typeface="+mj-lt"/>
            </a:endParaRPr>
          </a:p>
        </p:txBody>
      </p:sp>
      <p:sp>
        <p:nvSpPr>
          <p:cNvPr id="10" name="テキスト ボックス 9"/>
          <p:cNvSpPr txBox="1"/>
          <p:nvPr/>
        </p:nvSpPr>
        <p:spPr>
          <a:xfrm>
            <a:off x="0" y="0"/>
            <a:ext cx="9144000" cy="692696"/>
          </a:xfrm>
          <a:prstGeom prst="rect">
            <a:avLst/>
          </a:prstGeom>
          <a:solidFill>
            <a:schemeClr val="bg1"/>
          </a:solidFill>
        </p:spPr>
        <p:txBody>
          <a:bodyPr wrap="square" rtlCol="0" anchor="ctr">
            <a:noAutofit/>
          </a:bodyPr>
          <a:lstStyle/>
          <a:p>
            <a:r>
              <a:rPr kumimoji="1" lang="en-US" altLang="ja-JP" dirty="0">
                <a:solidFill>
                  <a:srgbClr val="FF0000"/>
                </a:solidFill>
                <a:latin typeface="Arial" pitchFamily="34" charset="0"/>
                <a:ea typeface="+mj-ea"/>
                <a:cs typeface="Arial" pitchFamily="34" charset="0"/>
              </a:rPr>
              <a:t>Confirmation of the RDT data for the analogue chemicals </a:t>
            </a:r>
          </a:p>
          <a:p>
            <a:r>
              <a:rPr kumimoji="1" lang="en-US" altLang="ja-JP" dirty="0">
                <a:solidFill>
                  <a:srgbClr val="FF0000"/>
                </a:solidFill>
                <a:latin typeface="Arial" pitchFamily="34" charset="0"/>
                <a:ea typeface="+mj-ea"/>
                <a:cs typeface="Arial" pitchFamily="34" charset="0"/>
              </a:rPr>
              <a:t>(Displaying the minimum LOEL for each effect) </a:t>
            </a:r>
            <a:endParaRPr kumimoji="1" lang="ja-JP" altLang="en-US" dirty="0">
              <a:solidFill>
                <a:srgbClr val="FF0000"/>
              </a:solidFill>
              <a:latin typeface="Arial" pitchFamily="34" charset="0"/>
              <a:ea typeface="+mj-ea"/>
              <a:cs typeface="Arial" pitchFamily="34" charset="0"/>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33</a:t>
            </a:fld>
            <a:endParaRPr lang="ja-JP"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1"/>
          <p:cNvPicPr>
            <a:picLocks noChangeAspect="1" noChangeArrowheads="1"/>
          </p:cNvPicPr>
          <p:nvPr/>
        </p:nvPicPr>
        <p:blipFill>
          <a:blip r:embed="rId3" cstate="print"/>
          <a:srcRect/>
          <a:stretch>
            <a:fillRect/>
          </a:stretch>
        </p:blipFill>
        <p:spPr bwMode="auto">
          <a:xfrm>
            <a:off x="0" y="473978"/>
            <a:ext cx="9116198" cy="6316910"/>
          </a:xfrm>
          <a:prstGeom prst="rect">
            <a:avLst/>
          </a:prstGeom>
          <a:noFill/>
          <a:ln w="9525">
            <a:noFill/>
            <a:miter lim="800000"/>
            <a:headEnd/>
            <a:tailEnd/>
          </a:ln>
        </p:spPr>
      </p:pic>
      <p:sp>
        <p:nvSpPr>
          <p:cNvPr id="6" name="テキスト ボックス 5"/>
          <p:cNvSpPr txBox="1"/>
          <p:nvPr/>
        </p:nvSpPr>
        <p:spPr>
          <a:xfrm>
            <a:off x="0" y="0"/>
            <a:ext cx="9144000" cy="692696"/>
          </a:xfrm>
          <a:prstGeom prst="rect">
            <a:avLst/>
          </a:prstGeom>
          <a:solidFill>
            <a:schemeClr val="bg1"/>
          </a:solidFill>
        </p:spPr>
        <p:txBody>
          <a:bodyPr wrap="square" rtlCol="0" anchor="ctr">
            <a:noAutofit/>
          </a:bodyPr>
          <a:lstStyle/>
          <a:p>
            <a:r>
              <a:rPr kumimoji="1" lang="en-US" altLang="ja-JP" dirty="0">
                <a:solidFill>
                  <a:srgbClr val="FF0000"/>
                </a:solidFill>
                <a:latin typeface="Arial" pitchFamily="34" charset="0"/>
                <a:ea typeface="+mj-ea"/>
                <a:cs typeface="Arial" pitchFamily="34" charset="0"/>
              </a:rPr>
              <a:t>Confirmation of the RDT data for the analogue chemicals </a:t>
            </a:r>
          </a:p>
          <a:p>
            <a:r>
              <a:rPr kumimoji="1" lang="en-US" altLang="ja-JP" dirty="0">
                <a:solidFill>
                  <a:srgbClr val="FF0000"/>
                </a:solidFill>
                <a:latin typeface="Arial" pitchFamily="34" charset="0"/>
                <a:ea typeface="+mj-ea"/>
                <a:cs typeface="Arial" pitchFamily="34" charset="0"/>
              </a:rPr>
              <a:t>(Filtering  effects) </a:t>
            </a:r>
            <a:endParaRPr kumimoji="1" lang="ja-JP" altLang="en-US" dirty="0">
              <a:solidFill>
                <a:srgbClr val="FF0000"/>
              </a:solidFill>
              <a:latin typeface="Arial" pitchFamily="34" charset="0"/>
              <a:ea typeface="+mj-ea"/>
              <a:cs typeface="Arial" pitchFamily="34" charset="0"/>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34</a:t>
            </a:fld>
            <a:endParaRPr lang="ja-JP" altLang="en-US"/>
          </a:p>
        </p:txBody>
      </p:sp>
    </p:spTree>
    <p:extLst>
      <p:ext uri="{BB962C8B-B14F-4D97-AF65-F5344CB8AC3E}">
        <p14:creationId xmlns:p14="http://schemas.microsoft.com/office/powerpoint/2010/main" val="38115761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p:cNvPicPr>
            <a:picLocks noChangeAspect="1" noChangeArrowheads="1"/>
          </p:cNvPicPr>
          <p:nvPr/>
        </p:nvPicPr>
        <p:blipFill>
          <a:blip r:embed="rId3" cstate="print"/>
          <a:srcRect/>
          <a:stretch>
            <a:fillRect/>
          </a:stretch>
        </p:blipFill>
        <p:spPr bwMode="auto">
          <a:xfrm>
            <a:off x="0" y="487262"/>
            <a:ext cx="9144000" cy="6304972"/>
          </a:xfrm>
          <a:prstGeom prst="rect">
            <a:avLst/>
          </a:prstGeom>
          <a:noFill/>
          <a:ln w="9525">
            <a:noFill/>
            <a:miter lim="800000"/>
            <a:headEnd/>
            <a:tailEnd/>
          </a:ln>
        </p:spPr>
      </p:pic>
      <p:pic>
        <p:nvPicPr>
          <p:cNvPr id="72707" name="Picture 3"/>
          <p:cNvPicPr>
            <a:picLocks noChangeAspect="1" noChangeArrowheads="1"/>
          </p:cNvPicPr>
          <p:nvPr/>
        </p:nvPicPr>
        <p:blipFill>
          <a:blip r:embed="rId4" cstate="print"/>
          <a:srcRect/>
          <a:stretch>
            <a:fillRect/>
          </a:stretch>
        </p:blipFill>
        <p:spPr bwMode="auto">
          <a:xfrm>
            <a:off x="1770077" y="1023247"/>
            <a:ext cx="3439486" cy="3284710"/>
          </a:xfrm>
          <a:prstGeom prst="rect">
            <a:avLst/>
          </a:prstGeom>
          <a:noFill/>
          <a:ln w="9525">
            <a:noFill/>
            <a:miter lim="800000"/>
            <a:headEnd/>
            <a:tailEnd/>
          </a:ln>
        </p:spPr>
      </p:pic>
      <p:sp>
        <p:nvSpPr>
          <p:cNvPr id="8" name="テキスト ボックス 7"/>
          <p:cNvSpPr txBox="1"/>
          <p:nvPr/>
        </p:nvSpPr>
        <p:spPr>
          <a:xfrm>
            <a:off x="3347864" y="1418234"/>
            <a:ext cx="492443" cy="498598"/>
          </a:xfrm>
          <a:prstGeom prst="rect">
            <a:avLst/>
          </a:prstGeom>
          <a:noFill/>
        </p:spPr>
        <p:txBody>
          <a:bodyPr wrap="square" rtlCol="0">
            <a:spAutoFit/>
          </a:bodyPr>
          <a:lstStyle/>
          <a:p>
            <a:r>
              <a:rPr lang="ja-JP" altLang="en-US" b="1" dirty="0">
                <a:solidFill>
                  <a:srgbClr val="FF0000"/>
                </a:solidFill>
              </a:rPr>
              <a:t>①</a:t>
            </a:r>
            <a:endParaRPr kumimoji="1" lang="ja-JP" altLang="en-US" b="1" dirty="0">
              <a:solidFill>
                <a:srgbClr val="FF0000"/>
              </a:solidFill>
            </a:endParaRPr>
          </a:p>
        </p:txBody>
      </p:sp>
      <p:sp>
        <p:nvSpPr>
          <p:cNvPr id="9" name="テキスト ボックス 8"/>
          <p:cNvSpPr txBox="1"/>
          <p:nvPr/>
        </p:nvSpPr>
        <p:spPr>
          <a:xfrm>
            <a:off x="1629682" y="2245139"/>
            <a:ext cx="494046" cy="463781"/>
          </a:xfrm>
          <a:prstGeom prst="rect">
            <a:avLst/>
          </a:prstGeom>
          <a:noFill/>
        </p:spPr>
        <p:txBody>
          <a:bodyPr wrap="none" rtlCol="0">
            <a:spAutoFit/>
          </a:bodyPr>
          <a:lstStyle/>
          <a:p>
            <a:r>
              <a:rPr lang="ja-JP" altLang="en-US" b="1" dirty="0">
                <a:solidFill>
                  <a:srgbClr val="FF0000"/>
                </a:solidFill>
              </a:rPr>
              <a:t>②</a:t>
            </a:r>
            <a:endParaRPr kumimoji="1" lang="ja-JP" altLang="en-US" b="1" dirty="0">
              <a:solidFill>
                <a:srgbClr val="FF0000"/>
              </a:solidFill>
            </a:endParaRPr>
          </a:p>
        </p:txBody>
      </p:sp>
      <p:sp>
        <p:nvSpPr>
          <p:cNvPr id="10" name="テキスト ボックス 9"/>
          <p:cNvSpPr txBox="1"/>
          <p:nvPr/>
        </p:nvSpPr>
        <p:spPr>
          <a:xfrm>
            <a:off x="0" y="0"/>
            <a:ext cx="9144000" cy="692696"/>
          </a:xfrm>
          <a:prstGeom prst="rect">
            <a:avLst/>
          </a:prstGeom>
          <a:solidFill>
            <a:schemeClr val="bg1"/>
          </a:solidFill>
        </p:spPr>
        <p:txBody>
          <a:bodyPr wrap="square" rtlCol="0" anchor="ctr">
            <a:noAutofit/>
          </a:bodyPr>
          <a:lstStyle/>
          <a:p>
            <a:r>
              <a:rPr kumimoji="1" lang="en-US" altLang="ja-JP" dirty="0">
                <a:solidFill>
                  <a:srgbClr val="FF0000"/>
                </a:solidFill>
                <a:latin typeface="Arial" pitchFamily="34" charset="0"/>
                <a:ea typeface="+mj-ea"/>
                <a:cs typeface="Arial" pitchFamily="34" charset="0"/>
              </a:rPr>
              <a:t>Confirmation of the RDT data for the analogue chemicals </a:t>
            </a:r>
          </a:p>
          <a:p>
            <a:r>
              <a:rPr kumimoji="1" lang="en-US" altLang="ja-JP" dirty="0">
                <a:solidFill>
                  <a:srgbClr val="FF0000"/>
                </a:solidFill>
                <a:latin typeface="Arial" pitchFamily="34" charset="0"/>
                <a:ea typeface="+mj-ea"/>
                <a:cs typeface="Arial" pitchFamily="34" charset="0"/>
              </a:rPr>
              <a:t>(Filtering  effects) </a:t>
            </a:r>
            <a:endParaRPr kumimoji="1" lang="ja-JP" altLang="en-US" dirty="0">
              <a:solidFill>
                <a:srgbClr val="FF0000"/>
              </a:solidFill>
              <a:latin typeface="Arial" pitchFamily="34" charset="0"/>
              <a:ea typeface="+mj-ea"/>
              <a:cs typeface="Arial" pitchFamily="34" charset="0"/>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35</a:t>
            </a:fld>
            <a:endParaRPr lang="ja-JP" altLang="en-US"/>
          </a:p>
        </p:txBody>
      </p:sp>
    </p:spTree>
    <p:extLst>
      <p:ext uri="{BB962C8B-B14F-4D97-AF65-F5344CB8AC3E}">
        <p14:creationId xmlns:p14="http://schemas.microsoft.com/office/powerpoint/2010/main" val="38115761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3" cstate="print"/>
          <a:srcRect/>
          <a:stretch>
            <a:fillRect/>
          </a:stretch>
        </p:blipFill>
        <p:spPr bwMode="auto">
          <a:xfrm>
            <a:off x="0" y="480278"/>
            <a:ext cx="9144000" cy="6318999"/>
          </a:xfrm>
          <a:prstGeom prst="rect">
            <a:avLst/>
          </a:prstGeom>
          <a:noFill/>
          <a:ln w="9525">
            <a:noFill/>
            <a:miter lim="800000"/>
            <a:headEnd/>
            <a:tailEnd/>
          </a:ln>
        </p:spPr>
      </p:pic>
      <p:sp>
        <p:nvSpPr>
          <p:cNvPr id="6" name="テキスト ボックス 5"/>
          <p:cNvSpPr txBox="1"/>
          <p:nvPr/>
        </p:nvSpPr>
        <p:spPr>
          <a:xfrm>
            <a:off x="2249881" y="1065985"/>
            <a:ext cx="492443" cy="467051"/>
          </a:xfrm>
          <a:prstGeom prst="rect">
            <a:avLst/>
          </a:prstGeom>
          <a:noFill/>
        </p:spPr>
        <p:txBody>
          <a:bodyPr wrap="square" rtlCol="0">
            <a:spAutoFit/>
          </a:bodyPr>
          <a:lstStyle/>
          <a:p>
            <a:r>
              <a:rPr kumimoji="1" lang="ja-JP" altLang="en-US" b="1" dirty="0">
                <a:solidFill>
                  <a:srgbClr val="FF0000"/>
                </a:solidFill>
              </a:rPr>
              <a:t>③</a:t>
            </a:r>
          </a:p>
        </p:txBody>
      </p:sp>
      <p:sp>
        <p:nvSpPr>
          <p:cNvPr id="7" name="テキスト ボックス 6"/>
          <p:cNvSpPr txBox="1"/>
          <p:nvPr/>
        </p:nvSpPr>
        <p:spPr>
          <a:xfrm>
            <a:off x="4877033" y="3944807"/>
            <a:ext cx="492443" cy="467051"/>
          </a:xfrm>
          <a:prstGeom prst="rect">
            <a:avLst/>
          </a:prstGeom>
          <a:solidFill>
            <a:schemeClr val="bg1"/>
          </a:solidFill>
        </p:spPr>
        <p:txBody>
          <a:bodyPr wrap="square" rtlCol="0">
            <a:spAutoFit/>
          </a:bodyPr>
          <a:lstStyle/>
          <a:p>
            <a:r>
              <a:rPr kumimoji="1" lang="ja-JP" altLang="en-US" b="1" dirty="0">
                <a:solidFill>
                  <a:srgbClr val="FF0000"/>
                </a:solidFill>
              </a:rPr>
              <a:t>④</a:t>
            </a:r>
          </a:p>
        </p:txBody>
      </p:sp>
      <p:pic>
        <p:nvPicPr>
          <p:cNvPr id="73731" name="Picture 3"/>
          <p:cNvPicPr>
            <a:picLocks noChangeAspect="1" noChangeArrowheads="1"/>
          </p:cNvPicPr>
          <p:nvPr/>
        </p:nvPicPr>
        <p:blipFill>
          <a:blip r:embed="rId4" cstate="print"/>
          <a:srcRect/>
          <a:stretch>
            <a:fillRect/>
          </a:stretch>
        </p:blipFill>
        <p:spPr bwMode="auto">
          <a:xfrm>
            <a:off x="5292274" y="3675077"/>
            <a:ext cx="2200275" cy="1219200"/>
          </a:xfrm>
          <a:prstGeom prst="rect">
            <a:avLst/>
          </a:prstGeom>
          <a:noFill/>
          <a:ln w="9525">
            <a:noFill/>
            <a:miter lim="800000"/>
            <a:headEnd/>
            <a:tailEnd/>
          </a:ln>
        </p:spPr>
      </p:pic>
      <p:sp>
        <p:nvSpPr>
          <p:cNvPr id="8" name="角丸四角形 7"/>
          <p:cNvSpPr/>
          <p:nvPr/>
        </p:nvSpPr>
        <p:spPr>
          <a:xfrm>
            <a:off x="5738070" y="4521665"/>
            <a:ext cx="654341" cy="218115"/>
          </a:xfrm>
          <a:prstGeom prst="roundRect">
            <a:avLst>
              <a:gd name="adj" fmla="val 8205"/>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5247547" y="4382432"/>
            <a:ext cx="492443" cy="467051"/>
          </a:xfrm>
          <a:prstGeom prst="rect">
            <a:avLst/>
          </a:prstGeom>
          <a:noFill/>
        </p:spPr>
        <p:txBody>
          <a:bodyPr wrap="square" rtlCol="0">
            <a:spAutoFit/>
          </a:bodyPr>
          <a:lstStyle/>
          <a:p>
            <a:r>
              <a:rPr kumimoji="1" lang="ja-JP" altLang="en-US" b="1" dirty="0">
                <a:solidFill>
                  <a:srgbClr val="FF0000"/>
                </a:solidFill>
              </a:rPr>
              <a:t>⑤</a:t>
            </a:r>
          </a:p>
        </p:txBody>
      </p:sp>
      <p:sp>
        <p:nvSpPr>
          <p:cNvPr id="10" name="テキスト ボックス 9"/>
          <p:cNvSpPr txBox="1"/>
          <p:nvPr/>
        </p:nvSpPr>
        <p:spPr>
          <a:xfrm>
            <a:off x="2547690" y="3897269"/>
            <a:ext cx="492443" cy="467051"/>
          </a:xfrm>
          <a:prstGeom prst="rect">
            <a:avLst/>
          </a:prstGeom>
          <a:noFill/>
        </p:spPr>
        <p:txBody>
          <a:bodyPr wrap="square" rtlCol="0">
            <a:spAutoFit/>
          </a:bodyPr>
          <a:lstStyle/>
          <a:p>
            <a:r>
              <a:rPr kumimoji="1" lang="ja-JP" altLang="en-US" b="1" dirty="0">
                <a:solidFill>
                  <a:srgbClr val="FF0000"/>
                </a:solidFill>
              </a:rPr>
              <a:t>⑦</a:t>
            </a:r>
          </a:p>
        </p:txBody>
      </p:sp>
      <p:sp>
        <p:nvSpPr>
          <p:cNvPr id="11" name="角丸四角形 10"/>
          <p:cNvSpPr/>
          <p:nvPr/>
        </p:nvSpPr>
        <p:spPr>
          <a:xfrm>
            <a:off x="3021435" y="4019724"/>
            <a:ext cx="720055" cy="218115"/>
          </a:xfrm>
          <a:prstGeom prst="roundRect">
            <a:avLst>
              <a:gd name="adj" fmla="val 8205"/>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0" y="0"/>
            <a:ext cx="9144000" cy="692696"/>
          </a:xfrm>
          <a:prstGeom prst="rect">
            <a:avLst/>
          </a:prstGeom>
          <a:solidFill>
            <a:schemeClr val="bg1"/>
          </a:solidFill>
        </p:spPr>
        <p:txBody>
          <a:bodyPr wrap="square" rtlCol="0" anchor="ctr">
            <a:noAutofit/>
          </a:bodyPr>
          <a:lstStyle/>
          <a:p>
            <a:r>
              <a:rPr kumimoji="1" lang="en-US" altLang="ja-JP" dirty="0">
                <a:solidFill>
                  <a:srgbClr val="FF0000"/>
                </a:solidFill>
                <a:latin typeface="Arial" pitchFamily="34" charset="0"/>
                <a:ea typeface="+mj-ea"/>
                <a:cs typeface="Arial" pitchFamily="34" charset="0"/>
              </a:rPr>
              <a:t>Confirmation of the RDT data for the analogue chemicals </a:t>
            </a:r>
          </a:p>
          <a:p>
            <a:r>
              <a:rPr kumimoji="1" lang="en-US" altLang="ja-JP" dirty="0">
                <a:solidFill>
                  <a:srgbClr val="FF0000"/>
                </a:solidFill>
                <a:latin typeface="Arial" pitchFamily="34" charset="0"/>
                <a:ea typeface="+mj-ea"/>
                <a:cs typeface="Arial" pitchFamily="34" charset="0"/>
              </a:rPr>
              <a:t>(Filtering  effects) </a:t>
            </a:r>
            <a:endParaRPr kumimoji="1" lang="ja-JP" altLang="en-US" dirty="0">
              <a:solidFill>
                <a:srgbClr val="FF0000"/>
              </a:solidFill>
              <a:latin typeface="Arial" pitchFamily="34" charset="0"/>
              <a:ea typeface="+mj-ea"/>
              <a:cs typeface="Arial" pitchFamily="34" charset="0"/>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36</a:t>
            </a:fld>
            <a:endParaRPr lang="ja-JP"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3" cstate="print"/>
          <a:srcRect/>
          <a:stretch>
            <a:fillRect/>
          </a:stretch>
        </p:blipFill>
        <p:spPr bwMode="auto">
          <a:xfrm>
            <a:off x="0" y="459763"/>
            <a:ext cx="9144000" cy="6346559"/>
          </a:xfrm>
          <a:prstGeom prst="rect">
            <a:avLst/>
          </a:prstGeom>
          <a:noFill/>
          <a:ln w="9525">
            <a:noFill/>
            <a:miter lim="800000"/>
            <a:headEnd/>
            <a:tailEnd/>
          </a:ln>
          <a:effectLst/>
        </p:spPr>
      </p:pic>
      <p:sp>
        <p:nvSpPr>
          <p:cNvPr id="5" name="テキスト ボックス 4"/>
          <p:cNvSpPr txBox="1"/>
          <p:nvPr/>
        </p:nvSpPr>
        <p:spPr>
          <a:xfrm>
            <a:off x="0" y="0"/>
            <a:ext cx="9144000" cy="692696"/>
          </a:xfrm>
          <a:prstGeom prst="rect">
            <a:avLst/>
          </a:prstGeom>
          <a:solidFill>
            <a:schemeClr val="bg1"/>
          </a:solidFill>
        </p:spPr>
        <p:txBody>
          <a:bodyPr wrap="square" rtlCol="0" anchor="ctr">
            <a:noAutofit/>
          </a:bodyPr>
          <a:lstStyle/>
          <a:p>
            <a:r>
              <a:rPr kumimoji="1" lang="en-US" altLang="ja-JP" dirty="0">
                <a:solidFill>
                  <a:srgbClr val="FF0000"/>
                </a:solidFill>
                <a:latin typeface="Arial" pitchFamily="34" charset="0"/>
                <a:ea typeface="+mj-ea"/>
                <a:cs typeface="Arial" pitchFamily="34" charset="0"/>
              </a:rPr>
              <a:t>Confirmation of the RDT data for the analogue chemicals </a:t>
            </a:r>
          </a:p>
          <a:p>
            <a:r>
              <a:rPr kumimoji="1" lang="en-US" altLang="ja-JP" dirty="0">
                <a:solidFill>
                  <a:srgbClr val="FF0000"/>
                </a:solidFill>
                <a:latin typeface="Arial" pitchFamily="34" charset="0"/>
                <a:ea typeface="+mj-ea"/>
                <a:cs typeface="Arial" pitchFamily="34" charset="0"/>
              </a:rPr>
              <a:t>(Filtering  effects) </a:t>
            </a:r>
            <a:endParaRPr kumimoji="1" lang="ja-JP" altLang="en-US" dirty="0">
              <a:solidFill>
                <a:srgbClr val="FF0000"/>
              </a:solidFill>
              <a:latin typeface="Arial" pitchFamily="34" charset="0"/>
              <a:ea typeface="+mj-ea"/>
              <a:cs typeface="Arial" pitchFamily="34" charset="0"/>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37</a:t>
            </a:fld>
            <a:endParaRPr lang="ja-JP" altLang="en-US"/>
          </a:p>
        </p:txBody>
      </p:sp>
    </p:spTree>
    <p:extLst>
      <p:ext uri="{BB962C8B-B14F-4D97-AF65-F5344CB8AC3E}">
        <p14:creationId xmlns:p14="http://schemas.microsoft.com/office/powerpoint/2010/main" val="38115761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C:\Documents and Settings\SYNB5960\Application Data\PixelMetrics\CaptureWiz\Temp\14.jpg"/>
          <p:cNvPicPr>
            <a:picLocks noChangeAspect="1" noChangeArrowheads="1"/>
          </p:cNvPicPr>
          <p:nvPr/>
        </p:nvPicPr>
        <p:blipFill>
          <a:blip r:embed="rId3" cstate="print"/>
          <a:srcRect/>
          <a:stretch>
            <a:fillRect/>
          </a:stretch>
        </p:blipFill>
        <p:spPr bwMode="auto">
          <a:xfrm>
            <a:off x="0" y="498483"/>
            <a:ext cx="9144000" cy="6359517"/>
          </a:xfrm>
          <a:prstGeom prst="rect">
            <a:avLst/>
          </a:prstGeom>
          <a:noFill/>
        </p:spPr>
      </p:pic>
      <p:sp>
        <p:nvSpPr>
          <p:cNvPr id="5" name="左中かっこ 4"/>
          <p:cNvSpPr/>
          <p:nvPr/>
        </p:nvSpPr>
        <p:spPr bwMode="auto">
          <a:xfrm flipH="1">
            <a:off x="3078755" y="1737452"/>
            <a:ext cx="461045" cy="4965352"/>
          </a:xfrm>
          <a:prstGeom prst="leftBrace">
            <a:avLst>
              <a:gd name="adj1" fmla="val 8333"/>
              <a:gd name="adj2" fmla="val 50000"/>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7" name="角丸四角形 6"/>
          <p:cNvSpPr/>
          <p:nvPr/>
        </p:nvSpPr>
        <p:spPr>
          <a:xfrm>
            <a:off x="4290537" y="1560351"/>
            <a:ext cx="4694072" cy="218115"/>
          </a:xfrm>
          <a:prstGeom prst="roundRect">
            <a:avLst>
              <a:gd name="adj" fmla="val 8205"/>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5043387" y="1820411"/>
            <a:ext cx="2780762" cy="369332"/>
          </a:xfrm>
          <a:prstGeom prst="rect">
            <a:avLst/>
          </a:prstGeom>
          <a:solidFill>
            <a:schemeClr val="bg1"/>
          </a:solidFill>
        </p:spPr>
        <p:txBody>
          <a:bodyPr wrap="none" rtlCol="0">
            <a:spAutoFit/>
          </a:bodyPr>
          <a:lstStyle/>
          <a:p>
            <a:pPr algn="ctr"/>
            <a:r>
              <a:rPr kumimoji="1" lang="en-US" altLang="ja-JP" sz="1800" dirty="0">
                <a:solidFill>
                  <a:srgbClr val="FF0000"/>
                </a:solidFill>
                <a:latin typeface="+mj-lt"/>
              </a:rPr>
              <a:t>LOELs for hemolytic anemia</a:t>
            </a:r>
            <a:endParaRPr kumimoji="1" lang="ja-JP" altLang="en-US" sz="1800" dirty="0">
              <a:solidFill>
                <a:srgbClr val="FF0000"/>
              </a:solidFill>
              <a:latin typeface="+mj-lt"/>
            </a:endParaRPr>
          </a:p>
        </p:txBody>
      </p:sp>
      <p:sp>
        <p:nvSpPr>
          <p:cNvPr id="10" name="テキスト ボックス 9"/>
          <p:cNvSpPr txBox="1"/>
          <p:nvPr/>
        </p:nvSpPr>
        <p:spPr>
          <a:xfrm>
            <a:off x="0" y="0"/>
            <a:ext cx="9144000" cy="692696"/>
          </a:xfrm>
          <a:prstGeom prst="rect">
            <a:avLst/>
          </a:prstGeom>
          <a:solidFill>
            <a:schemeClr val="bg1"/>
          </a:solidFill>
        </p:spPr>
        <p:txBody>
          <a:bodyPr wrap="square" rtlCol="0" anchor="ctr">
            <a:noAutofit/>
          </a:bodyPr>
          <a:lstStyle/>
          <a:p>
            <a:r>
              <a:rPr kumimoji="1" lang="en-US" altLang="ja-JP" dirty="0">
                <a:solidFill>
                  <a:srgbClr val="FF0000"/>
                </a:solidFill>
                <a:latin typeface="Arial" pitchFamily="34" charset="0"/>
                <a:ea typeface="+mj-ea"/>
                <a:cs typeface="Arial" pitchFamily="34" charset="0"/>
              </a:rPr>
              <a:t>Confirmation of the RDT data for the analogue chemicals </a:t>
            </a:r>
          </a:p>
          <a:p>
            <a:r>
              <a:rPr kumimoji="1" lang="en-US" altLang="ja-JP" dirty="0">
                <a:solidFill>
                  <a:srgbClr val="FF0000"/>
                </a:solidFill>
                <a:latin typeface="Arial" pitchFamily="34" charset="0"/>
                <a:ea typeface="+mj-ea"/>
                <a:cs typeface="Arial" pitchFamily="34" charset="0"/>
              </a:rPr>
              <a:t>(Filtering  effects) </a:t>
            </a:r>
            <a:endParaRPr kumimoji="1" lang="ja-JP" altLang="en-US" dirty="0">
              <a:solidFill>
                <a:srgbClr val="FF0000"/>
              </a:solidFill>
              <a:latin typeface="Arial" pitchFamily="34" charset="0"/>
              <a:ea typeface="+mj-ea"/>
              <a:cs typeface="Arial" pitchFamily="34" charset="0"/>
            </a:endParaRPr>
          </a:p>
        </p:txBody>
      </p:sp>
      <p:sp>
        <p:nvSpPr>
          <p:cNvPr id="11" name="テキスト ボックス 10"/>
          <p:cNvSpPr txBox="1"/>
          <p:nvPr/>
        </p:nvSpPr>
        <p:spPr>
          <a:xfrm>
            <a:off x="3635896" y="3862789"/>
            <a:ext cx="1512168" cy="646331"/>
          </a:xfrm>
          <a:prstGeom prst="rect">
            <a:avLst/>
          </a:prstGeom>
          <a:solidFill>
            <a:schemeClr val="bg1"/>
          </a:solidFill>
        </p:spPr>
        <p:txBody>
          <a:bodyPr wrap="square" rtlCol="0">
            <a:spAutoFit/>
          </a:bodyPr>
          <a:lstStyle/>
          <a:p>
            <a:r>
              <a:rPr kumimoji="1" lang="en-US" altLang="ja-JP" sz="1800" dirty="0">
                <a:solidFill>
                  <a:srgbClr val="FF0000"/>
                </a:solidFill>
                <a:latin typeface="+mj-lt"/>
              </a:rPr>
              <a:t>Effects related to anemia</a:t>
            </a:r>
            <a:endParaRPr kumimoji="1" lang="ja-JP" altLang="en-US" sz="1800" dirty="0">
              <a:solidFill>
                <a:srgbClr val="FF0000"/>
              </a:solidFill>
              <a:latin typeface="+mj-lt"/>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38</a:t>
            </a:fld>
            <a:endParaRPr lang="ja-JP"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 2"/>
          <p:cNvSpPr>
            <a:spLocks noGrp="1"/>
          </p:cNvSpPr>
          <p:nvPr>
            <p:ph type="sldNum" sz="quarter" idx="11"/>
          </p:nvPr>
        </p:nvSpPr>
        <p:spPr>
          <a:noFill/>
        </p:spPr>
        <p:txBody>
          <a:bodyPr/>
          <a:lstStyle/>
          <a:p>
            <a:fld id="{153782F7-6725-4562-9038-62508E107D75}" type="slidenum">
              <a:rPr lang="en-US" altLang="ja-JP" smtClean="0"/>
              <a:pPr/>
              <a:t>39</a:t>
            </a:fld>
            <a:endParaRPr lang="en-US" altLang="ja-JP"/>
          </a:p>
        </p:txBody>
      </p:sp>
      <p:sp>
        <p:nvSpPr>
          <p:cNvPr id="5" name="タイトル 1"/>
          <p:cNvSpPr txBox="1">
            <a:spLocks/>
          </p:cNvSpPr>
          <p:nvPr/>
        </p:nvSpPr>
        <p:spPr bwMode="auto">
          <a:xfrm>
            <a:off x="0" y="1282784"/>
            <a:ext cx="9144000" cy="35863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kumimoji="1" sz="4400" b="1" cap="none">
                <a:solidFill>
                  <a:schemeClr val="tx1"/>
                </a:solidFill>
                <a:latin typeface="+mn-lt"/>
                <a:ea typeface="+mj-ea"/>
                <a:cs typeface="+mj-cs"/>
              </a:defRPr>
            </a:lvl1pPr>
            <a:lvl2pPr algn="l" rtl="0" fontAlgn="base">
              <a:spcBef>
                <a:spcPct val="0"/>
              </a:spcBef>
              <a:spcAft>
                <a:spcPct val="0"/>
              </a:spcAft>
              <a:defRPr kumimoji="1" sz="3600">
                <a:solidFill>
                  <a:srgbClr val="000099"/>
                </a:solidFill>
                <a:latin typeface="HGPｺﾞｼｯｸE" pitchFamily="50" charset="-128"/>
                <a:ea typeface="HGPｺﾞｼｯｸE" pitchFamily="50" charset="-128"/>
              </a:defRPr>
            </a:lvl2pPr>
            <a:lvl3pPr algn="l" rtl="0" fontAlgn="base">
              <a:spcBef>
                <a:spcPct val="0"/>
              </a:spcBef>
              <a:spcAft>
                <a:spcPct val="0"/>
              </a:spcAft>
              <a:defRPr kumimoji="1" sz="3600">
                <a:solidFill>
                  <a:srgbClr val="000099"/>
                </a:solidFill>
                <a:latin typeface="HGPｺﾞｼｯｸE" pitchFamily="50" charset="-128"/>
                <a:ea typeface="HGPｺﾞｼｯｸE" pitchFamily="50" charset="-128"/>
              </a:defRPr>
            </a:lvl3pPr>
            <a:lvl4pPr algn="l" rtl="0" fontAlgn="base">
              <a:spcBef>
                <a:spcPct val="0"/>
              </a:spcBef>
              <a:spcAft>
                <a:spcPct val="0"/>
              </a:spcAft>
              <a:defRPr kumimoji="1" sz="3600">
                <a:solidFill>
                  <a:srgbClr val="000099"/>
                </a:solidFill>
                <a:latin typeface="HGPｺﾞｼｯｸE" pitchFamily="50" charset="-128"/>
                <a:ea typeface="HGPｺﾞｼｯｸE" pitchFamily="50" charset="-128"/>
              </a:defRPr>
            </a:lvl4pPr>
            <a:lvl5pPr algn="l" rtl="0" fontAlgn="base">
              <a:spcBef>
                <a:spcPct val="0"/>
              </a:spcBef>
              <a:spcAft>
                <a:spcPct val="0"/>
              </a:spcAft>
              <a:defRPr kumimoji="1" sz="3600">
                <a:solidFill>
                  <a:srgbClr val="000099"/>
                </a:solidFill>
                <a:latin typeface="HGPｺﾞｼｯｸE" pitchFamily="50" charset="-128"/>
                <a:ea typeface="HGPｺﾞｼｯｸE" pitchFamily="50" charset="-128"/>
              </a:defRPr>
            </a:lvl5pPr>
            <a:lvl6pPr marL="457200" algn="l" rtl="0" fontAlgn="base">
              <a:spcBef>
                <a:spcPct val="0"/>
              </a:spcBef>
              <a:spcAft>
                <a:spcPct val="0"/>
              </a:spcAft>
              <a:defRPr kumimoji="1" sz="3600">
                <a:solidFill>
                  <a:srgbClr val="000099"/>
                </a:solidFill>
                <a:latin typeface="HGPｺﾞｼｯｸE" pitchFamily="50" charset="-128"/>
                <a:ea typeface="HGPｺﾞｼｯｸE" pitchFamily="50" charset="-128"/>
              </a:defRPr>
            </a:lvl6pPr>
            <a:lvl7pPr marL="914400" algn="l" rtl="0" fontAlgn="base">
              <a:spcBef>
                <a:spcPct val="0"/>
              </a:spcBef>
              <a:spcAft>
                <a:spcPct val="0"/>
              </a:spcAft>
              <a:defRPr kumimoji="1" sz="3600">
                <a:solidFill>
                  <a:srgbClr val="000099"/>
                </a:solidFill>
                <a:latin typeface="HGPｺﾞｼｯｸE" pitchFamily="50" charset="-128"/>
                <a:ea typeface="HGPｺﾞｼｯｸE" pitchFamily="50" charset="-128"/>
              </a:defRPr>
            </a:lvl7pPr>
            <a:lvl8pPr marL="1371600" algn="l" rtl="0" fontAlgn="base">
              <a:spcBef>
                <a:spcPct val="0"/>
              </a:spcBef>
              <a:spcAft>
                <a:spcPct val="0"/>
              </a:spcAft>
              <a:defRPr kumimoji="1" sz="3600">
                <a:solidFill>
                  <a:srgbClr val="000099"/>
                </a:solidFill>
                <a:latin typeface="HGPｺﾞｼｯｸE" pitchFamily="50" charset="-128"/>
                <a:ea typeface="HGPｺﾞｼｯｸE" pitchFamily="50" charset="-128"/>
              </a:defRPr>
            </a:lvl8pPr>
            <a:lvl9pPr marL="1828800" algn="l" rtl="0" fontAlgn="base">
              <a:spcBef>
                <a:spcPct val="0"/>
              </a:spcBef>
              <a:spcAft>
                <a:spcPct val="0"/>
              </a:spcAft>
              <a:defRPr kumimoji="1" sz="3600">
                <a:solidFill>
                  <a:srgbClr val="000099"/>
                </a:solidFill>
                <a:latin typeface="HGPｺﾞｼｯｸE" pitchFamily="50" charset="-128"/>
                <a:ea typeface="HGPｺﾞｼｯｸE" pitchFamily="50" charset="-128"/>
              </a:defRPr>
            </a:lvl9pPr>
          </a:lstStyle>
          <a:p>
            <a:r>
              <a:rPr lang="en-US" altLang="ja-JP" b="0" dirty="0">
                <a:latin typeface="Arial" pitchFamily="34" charset="0"/>
                <a:cs typeface="Arial" pitchFamily="34" charset="0"/>
              </a:rPr>
              <a:t>Confirmation of the evidence </a:t>
            </a:r>
          </a:p>
          <a:p>
            <a:r>
              <a:rPr lang="en-US" altLang="ja-JP" b="0" dirty="0">
                <a:latin typeface="Arial" pitchFamily="34" charset="0"/>
                <a:cs typeface="Arial" pitchFamily="34" charset="0"/>
              </a:rPr>
              <a:t>as a category member</a:t>
            </a:r>
          </a:p>
          <a:p>
            <a:r>
              <a:rPr lang="en-US" altLang="ja-JP" b="0" dirty="0">
                <a:latin typeface="Arial" pitchFamily="34" charset="0"/>
                <a:cs typeface="Arial" pitchFamily="34" charset="0"/>
              </a:rPr>
              <a:t> (Refereeing to detail information)</a:t>
            </a:r>
          </a:p>
        </p:txBody>
      </p:sp>
    </p:spTree>
    <p:extLst>
      <p:ext uri="{BB962C8B-B14F-4D97-AF65-F5344CB8AC3E}">
        <p14:creationId xmlns:p14="http://schemas.microsoft.com/office/powerpoint/2010/main" val="4292233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b="0" dirty="0">
                <a:latin typeface="+mj-lt"/>
              </a:rPr>
              <a:t>From “input target chemical”</a:t>
            </a:r>
            <a:br>
              <a:rPr lang="en-US" altLang="ja-JP" b="0" dirty="0">
                <a:latin typeface="+mj-lt"/>
              </a:rPr>
            </a:br>
            <a:r>
              <a:rPr lang="en-US" altLang="ja-JP" b="0" dirty="0">
                <a:latin typeface="+mj-lt"/>
              </a:rPr>
              <a:t>to “gather its analogue chemicals”</a:t>
            </a:r>
          </a:p>
        </p:txBody>
      </p:sp>
      <p:sp>
        <p:nvSpPr>
          <p:cNvPr id="3" name="スライド番号プレースホルダ 2"/>
          <p:cNvSpPr>
            <a:spLocks noGrp="1"/>
          </p:cNvSpPr>
          <p:nvPr>
            <p:ph type="sldNum" sz="quarter" idx="11"/>
          </p:nvPr>
        </p:nvSpPr>
        <p:spPr>
          <a:noFill/>
        </p:spPr>
        <p:txBody>
          <a:bodyPr/>
          <a:lstStyle/>
          <a:p>
            <a:fld id="{153782F7-6725-4562-9038-62508E107D75}" type="slidenum">
              <a:rPr lang="en-US" altLang="ja-JP" smtClean="0"/>
              <a:pPr/>
              <a:t>4</a:t>
            </a:fld>
            <a:endParaRPr lang="en-US" altLang="ja-JP"/>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5" name="Picture 5"/>
          <p:cNvPicPr>
            <a:picLocks noChangeAspect="1" noChangeArrowheads="1"/>
          </p:cNvPicPr>
          <p:nvPr/>
        </p:nvPicPr>
        <p:blipFill>
          <a:blip r:embed="rId3" cstate="print"/>
          <a:srcRect/>
          <a:stretch>
            <a:fillRect/>
          </a:stretch>
        </p:blipFill>
        <p:spPr bwMode="auto">
          <a:xfrm>
            <a:off x="16002" y="0"/>
            <a:ext cx="9127998" cy="6858000"/>
          </a:xfrm>
          <a:prstGeom prst="rect">
            <a:avLst/>
          </a:prstGeom>
          <a:noFill/>
          <a:ln w="9525">
            <a:noFill/>
            <a:miter lim="800000"/>
            <a:headEnd/>
            <a:tailEnd/>
          </a:ln>
        </p:spPr>
      </p:pic>
      <p:sp>
        <p:nvSpPr>
          <p:cNvPr id="5" name="角丸四角形 4"/>
          <p:cNvSpPr/>
          <p:nvPr/>
        </p:nvSpPr>
        <p:spPr>
          <a:xfrm>
            <a:off x="104431" y="947955"/>
            <a:ext cx="768024" cy="343950"/>
          </a:xfrm>
          <a:prstGeom prst="roundRect">
            <a:avLst>
              <a:gd name="adj" fmla="val 8205"/>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5364088" y="764704"/>
            <a:ext cx="3454792" cy="369332"/>
          </a:xfrm>
          <a:prstGeom prst="rect">
            <a:avLst/>
          </a:prstGeom>
          <a:noFill/>
        </p:spPr>
        <p:txBody>
          <a:bodyPr wrap="none" rtlCol="0">
            <a:spAutoFit/>
          </a:bodyPr>
          <a:lstStyle/>
          <a:p>
            <a:r>
              <a:rPr lang="en-US" altLang="ja-JP" dirty="0">
                <a:solidFill>
                  <a:srgbClr val="FF0000"/>
                </a:solidFill>
              </a:rPr>
              <a:t>Profiling for analogue chemicals</a:t>
            </a:r>
            <a:endParaRPr kumimoji="1" lang="ja-JP" altLang="en-US" dirty="0">
              <a:solidFill>
                <a:srgbClr val="FF0000"/>
              </a:solidFill>
            </a:endParaRPr>
          </a:p>
        </p:txBody>
      </p:sp>
      <p:sp>
        <p:nvSpPr>
          <p:cNvPr id="7" name="角丸四角形 6"/>
          <p:cNvSpPr/>
          <p:nvPr/>
        </p:nvSpPr>
        <p:spPr>
          <a:xfrm>
            <a:off x="1895912" y="1518406"/>
            <a:ext cx="377505" cy="218115"/>
          </a:xfrm>
          <a:prstGeom prst="roundRect">
            <a:avLst>
              <a:gd name="adj" fmla="val 8205"/>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左中かっこ 8"/>
          <p:cNvSpPr/>
          <p:nvPr/>
        </p:nvSpPr>
        <p:spPr bwMode="auto">
          <a:xfrm>
            <a:off x="4974314" y="3271704"/>
            <a:ext cx="369472" cy="1627465"/>
          </a:xfrm>
          <a:prstGeom prst="leftBrace">
            <a:avLst>
              <a:gd name="adj1" fmla="val 8333"/>
              <a:gd name="adj2" fmla="val 50352"/>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cxnSp>
        <p:nvCxnSpPr>
          <p:cNvPr id="11" name="直線コネクタ 10"/>
          <p:cNvCxnSpPr>
            <a:stCxn id="9" idx="1"/>
          </p:cNvCxnSpPr>
          <p:nvPr/>
        </p:nvCxnSpPr>
        <p:spPr bwMode="auto">
          <a:xfrm flipH="1">
            <a:off x="4887977" y="4091165"/>
            <a:ext cx="86337" cy="1017730"/>
          </a:xfrm>
          <a:prstGeom prst="line">
            <a:avLst/>
          </a:prstGeom>
          <a:noFill/>
          <a:ln w="38100" cap="flat" cmpd="sng" algn="ctr">
            <a:solidFill>
              <a:srgbClr val="FF0000"/>
            </a:solidFill>
            <a:prstDash val="solid"/>
            <a:round/>
            <a:headEnd type="none" w="med" len="med"/>
            <a:tailEnd type="triangle" w="med" len="med"/>
          </a:ln>
          <a:effectLst/>
        </p:spPr>
      </p:cxnSp>
      <p:sp>
        <p:nvSpPr>
          <p:cNvPr id="12" name="テキスト ボックス 11"/>
          <p:cNvSpPr txBox="1"/>
          <p:nvPr/>
        </p:nvSpPr>
        <p:spPr>
          <a:xfrm>
            <a:off x="3741490" y="5134062"/>
            <a:ext cx="4630723" cy="646331"/>
          </a:xfrm>
          <a:prstGeom prst="rect">
            <a:avLst/>
          </a:prstGeom>
          <a:noFill/>
        </p:spPr>
        <p:txBody>
          <a:bodyPr wrap="square" rtlCol="0">
            <a:spAutoFit/>
          </a:bodyPr>
          <a:lstStyle/>
          <a:p>
            <a:r>
              <a:rPr lang="en-US" altLang="ja-JP" dirty="0">
                <a:solidFill>
                  <a:srgbClr val="FF0000"/>
                </a:solidFill>
              </a:rPr>
              <a:t>Link to detail information to confirm of the evidence as a category member</a:t>
            </a:r>
            <a:endParaRPr kumimoji="1" lang="ja-JP" altLang="en-US" sz="1800" dirty="0">
              <a:solidFill>
                <a:srgbClr val="FF0000"/>
              </a:solidFill>
            </a:endParaRPr>
          </a:p>
        </p:txBody>
      </p:sp>
      <p:sp>
        <p:nvSpPr>
          <p:cNvPr id="10" name="角丸四角形 9"/>
          <p:cNvSpPr/>
          <p:nvPr/>
        </p:nvSpPr>
        <p:spPr>
          <a:xfrm>
            <a:off x="1187625" y="3933056"/>
            <a:ext cx="360040" cy="1008112"/>
          </a:xfrm>
          <a:prstGeom prst="roundRect">
            <a:avLst>
              <a:gd name="adj" fmla="val 8205"/>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40</a:t>
            </a:fld>
            <a:endParaRPr lang="ja-JP"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5" name="Picture 5"/>
          <p:cNvPicPr>
            <a:picLocks noChangeAspect="1" noChangeArrowheads="1"/>
          </p:cNvPicPr>
          <p:nvPr/>
        </p:nvPicPr>
        <p:blipFill>
          <a:blip r:embed="rId3" cstate="print"/>
          <a:srcRect/>
          <a:stretch>
            <a:fillRect/>
          </a:stretch>
        </p:blipFill>
        <p:spPr bwMode="auto">
          <a:xfrm>
            <a:off x="16002" y="0"/>
            <a:ext cx="9127998" cy="6858000"/>
          </a:xfrm>
          <a:prstGeom prst="rect">
            <a:avLst/>
          </a:prstGeom>
          <a:noFill/>
          <a:ln w="9525">
            <a:noFill/>
            <a:miter lim="800000"/>
            <a:headEnd/>
            <a:tailEnd/>
          </a:ln>
        </p:spPr>
      </p:pic>
      <p:sp>
        <p:nvSpPr>
          <p:cNvPr id="6" name="テキスト ボックス 5"/>
          <p:cNvSpPr txBox="1"/>
          <p:nvPr/>
        </p:nvSpPr>
        <p:spPr>
          <a:xfrm>
            <a:off x="5724128" y="692696"/>
            <a:ext cx="3185487" cy="646331"/>
          </a:xfrm>
          <a:prstGeom prst="rect">
            <a:avLst/>
          </a:prstGeom>
          <a:noFill/>
        </p:spPr>
        <p:txBody>
          <a:bodyPr wrap="none" rtlCol="0">
            <a:spAutoFit/>
          </a:bodyPr>
          <a:lstStyle/>
          <a:p>
            <a:r>
              <a:rPr lang="en-US" altLang="ja-JP" dirty="0">
                <a:solidFill>
                  <a:srgbClr val="FF0000"/>
                </a:solidFill>
              </a:rPr>
              <a:t>Confirmation of the evidence </a:t>
            </a:r>
          </a:p>
          <a:p>
            <a:r>
              <a:rPr lang="en-US" altLang="ja-JP" dirty="0">
                <a:solidFill>
                  <a:srgbClr val="FF0000"/>
                </a:solidFill>
              </a:rPr>
              <a:t>as a category member</a:t>
            </a:r>
          </a:p>
        </p:txBody>
      </p:sp>
      <p:pic>
        <p:nvPicPr>
          <p:cNvPr id="88066" name="Picture 2"/>
          <p:cNvPicPr>
            <a:picLocks noChangeAspect="1" noChangeArrowheads="1"/>
          </p:cNvPicPr>
          <p:nvPr/>
        </p:nvPicPr>
        <p:blipFill>
          <a:blip r:embed="rId4" cstate="print"/>
          <a:srcRect/>
          <a:stretch>
            <a:fillRect/>
          </a:stretch>
        </p:blipFill>
        <p:spPr bwMode="auto">
          <a:xfrm>
            <a:off x="204613" y="535159"/>
            <a:ext cx="5393085" cy="5924363"/>
          </a:xfrm>
          <a:prstGeom prst="rect">
            <a:avLst/>
          </a:prstGeom>
          <a:noFill/>
          <a:ln w="9525">
            <a:noFill/>
            <a:miter lim="800000"/>
            <a:headEnd/>
            <a:tailEnd/>
          </a:ln>
        </p:spPr>
      </p:pic>
      <p:sp>
        <p:nvSpPr>
          <p:cNvPr id="13" name="テキスト ボックス 12"/>
          <p:cNvSpPr txBox="1"/>
          <p:nvPr/>
        </p:nvSpPr>
        <p:spPr>
          <a:xfrm>
            <a:off x="545285" y="671118"/>
            <a:ext cx="4685898" cy="369332"/>
          </a:xfrm>
          <a:prstGeom prst="rect">
            <a:avLst/>
          </a:prstGeom>
          <a:solidFill>
            <a:schemeClr val="bg1"/>
          </a:solidFill>
        </p:spPr>
        <p:txBody>
          <a:bodyPr wrap="none" rtlCol="0">
            <a:spAutoFit/>
          </a:bodyPr>
          <a:lstStyle/>
          <a:p>
            <a:r>
              <a:rPr kumimoji="1" lang="en-US" altLang="ja-JP" dirty="0">
                <a:solidFill>
                  <a:srgbClr val="FF0000"/>
                </a:solidFill>
              </a:rPr>
              <a:t>Summary of repeated dose toxicity test data</a:t>
            </a:r>
            <a:endParaRPr kumimoji="1" lang="ja-JP" altLang="en-US" dirty="0">
              <a:solidFill>
                <a:srgbClr val="FF0000"/>
              </a:solidFill>
            </a:endParaRPr>
          </a:p>
        </p:txBody>
      </p:sp>
      <p:cxnSp>
        <p:nvCxnSpPr>
          <p:cNvPr id="14" name="直線コネクタ 13"/>
          <p:cNvCxnSpPr>
            <a:stCxn id="7" idx="1"/>
          </p:cNvCxnSpPr>
          <p:nvPr/>
        </p:nvCxnSpPr>
        <p:spPr bwMode="auto">
          <a:xfrm flipH="1" flipV="1">
            <a:off x="5561901" y="3338818"/>
            <a:ext cx="763398" cy="83890"/>
          </a:xfrm>
          <a:prstGeom prst="line">
            <a:avLst/>
          </a:prstGeom>
          <a:noFill/>
          <a:ln w="38100" cap="flat" cmpd="sng" algn="ctr">
            <a:solidFill>
              <a:srgbClr val="FF0000"/>
            </a:solidFill>
            <a:prstDash val="solid"/>
            <a:round/>
            <a:headEnd type="none" w="med" len="med"/>
            <a:tailEnd type="triangle" w="med" len="med"/>
          </a:ln>
          <a:effectLst/>
        </p:spPr>
      </p:cxnSp>
      <p:sp>
        <p:nvSpPr>
          <p:cNvPr id="7" name="角丸四角形 6"/>
          <p:cNvSpPr/>
          <p:nvPr/>
        </p:nvSpPr>
        <p:spPr>
          <a:xfrm>
            <a:off x="6325299" y="3313650"/>
            <a:ext cx="906011" cy="218115"/>
          </a:xfrm>
          <a:prstGeom prst="roundRect">
            <a:avLst>
              <a:gd name="adj" fmla="val 8205"/>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41</a:t>
            </a:fld>
            <a:endParaRPr lang="ja-JP"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5" name="Picture 5"/>
          <p:cNvPicPr>
            <a:picLocks noChangeAspect="1" noChangeArrowheads="1"/>
          </p:cNvPicPr>
          <p:nvPr/>
        </p:nvPicPr>
        <p:blipFill>
          <a:blip r:embed="rId3" cstate="print"/>
          <a:srcRect/>
          <a:stretch>
            <a:fillRect/>
          </a:stretch>
        </p:blipFill>
        <p:spPr bwMode="auto">
          <a:xfrm>
            <a:off x="16002" y="0"/>
            <a:ext cx="9127998" cy="6858000"/>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0" y="2105637"/>
            <a:ext cx="6114115" cy="4571999"/>
          </a:xfrm>
          <a:prstGeom prst="rect">
            <a:avLst/>
          </a:prstGeom>
          <a:noFill/>
          <a:ln w="9525">
            <a:noFill/>
            <a:miter lim="800000"/>
            <a:headEnd/>
            <a:tailEnd/>
          </a:ln>
        </p:spPr>
      </p:pic>
      <p:sp>
        <p:nvSpPr>
          <p:cNvPr id="9" name="テキスト ボックス 8"/>
          <p:cNvSpPr txBox="1"/>
          <p:nvPr/>
        </p:nvSpPr>
        <p:spPr>
          <a:xfrm>
            <a:off x="5724128" y="692696"/>
            <a:ext cx="3185487" cy="646331"/>
          </a:xfrm>
          <a:prstGeom prst="rect">
            <a:avLst/>
          </a:prstGeom>
          <a:noFill/>
        </p:spPr>
        <p:txBody>
          <a:bodyPr wrap="none" rtlCol="0">
            <a:spAutoFit/>
          </a:bodyPr>
          <a:lstStyle/>
          <a:p>
            <a:r>
              <a:rPr lang="en-US" altLang="ja-JP" dirty="0">
                <a:solidFill>
                  <a:srgbClr val="FF0000"/>
                </a:solidFill>
              </a:rPr>
              <a:t>Confirmation of the evidence </a:t>
            </a:r>
          </a:p>
          <a:p>
            <a:r>
              <a:rPr lang="en-US" altLang="ja-JP" dirty="0">
                <a:solidFill>
                  <a:srgbClr val="FF0000"/>
                </a:solidFill>
              </a:rPr>
              <a:t>as a category member</a:t>
            </a:r>
          </a:p>
        </p:txBody>
      </p:sp>
      <p:sp>
        <p:nvSpPr>
          <p:cNvPr id="10" name="テキスト ボックス 9"/>
          <p:cNvSpPr txBox="1"/>
          <p:nvPr/>
        </p:nvSpPr>
        <p:spPr>
          <a:xfrm>
            <a:off x="1043608" y="2492896"/>
            <a:ext cx="4224233" cy="369332"/>
          </a:xfrm>
          <a:prstGeom prst="rect">
            <a:avLst/>
          </a:prstGeom>
          <a:solidFill>
            <a:schemeClr val="bg1"/>
          </a:solidFill>
        </p:spPr>
        <p:txBody>
          <a:bodyPr wrap="none" rtlCol="0">
            <a:spAutoFit/>
          </a:bodyPr>
          <a:lstStyle/>
          <a:p>
            <a:r>
              <a:rPr kumimoji="1" lang="en-US" altLang="ja-JP" dirty="0">
                <a:solidFill>
                  <a:srgbClr val="FF0000"/>
                </a:solidFill>
              </a:rPr>
              <a:t>HESS DB (</a:t>
            </a:r>
            <a:r>
              <a:rPr lang="en-US" altLang="ja-JP" dirty="0">
                <a:solidFill>
                  <a:srgbClr val="FF0000"/>
                </a:solidFill>
              </a:rPr>
              <a:t>See the movie of HESS DB</a:t>
            </a:r>
            <a:r>
              <a:rPr kumimoji="1" lang="en-US" altLang="ja-JP" dirty="0">
                <a:solidFill>
                  <a:srgbClr val="FF0000"/>
                </a:solidFill>
              </a:rPr>
              <a:t>)</a:t>
            </a:r>
            <a:endParaRPr kumimoji="1" lang="ja-JP" altLang="en-US" dirty="0">
              <a:solidFill>
                <a:srgbClr val="FF0000"/>
              </a:solidFill>
            </a:endParaRPr>
          </a:p>
        </p:txBody>
      </p:sp>
      <p:sp>
        <p:nvSpPr>
          <p:cNvPr id="7" name="角丸四角形 6"/>
          <p:cNvSpPr/>
          <p:nvPr/>
        </p:nvSpPr>
        <p:spPr>
          <a:xfrm>
            <a:off x="6333688" y="3514986"/>
            <a:ext cx="889233" cy="184559"/>
          </a:xfrm>
          <a:prstGeom prst="roundRect">
            <a:avLst>
              <a:gd name="adj" fmla="val 8205"/>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42</a:t>
            </a:fld>
            <a:endParaRPr lang="ja-JP"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5" name="Picture 5"/>
          <p:cNvPicPr>
            <a:picLocks noChangeAspect="1" noChangeArrowheads="1"/>
          </p:cNvPicPr>
          <p:nvPr/>
        </p:nvPicPr>
        <p:blipFill>
          <a:blip r:embed="rId3" cstate="print"/>
          <a:srcRect/>
          <a:stretch>
            <a:fillRect/>
          </a:stretch>
        </p:blipFill>
        <p:spPr bwMode="auto">
          <a:xfrm>
            <a:off x="16002" y="0"/>
            <a:ext cx="9127998" cy="6858000"/>
          </a:xfrm>
          <a:prstGeom prst="rect">
            <a:avLst/>
          </a:prstGeom>
          <a:noFill/>
          <a:ln w="9525">
            <a:noFill/>
            <a:miter lim="800000"/>
            <a:headEnd/>
            <a:tailEnd/>
          </a:ln>
        </p:spPr>
      </p:pic>
      <p:sp>
        <p:nvSpPr>
          <p:cNvPr id="7" name="角丸四角形 6"/>
          <p:cNvSpPr/>
          <p:nvPr/>
        </p:nvSpPr>
        <p:spPr>
          <a:xfrm>
            <a:off x="7256477" y="4051883"/>
            <a:ext cx="889233" cy="352337"/>
          </a:xfrm>
          <a:prstGeom prst="roundRect">
            <a:avLst>
              <a:gd name="adj" fmla="val 8205"/>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9090" name="Picture 2"/>
          <p:cNvPicPr>
            <a:picLocks noChangeAspect="1" noChangeArrowheads="1"/>
          </p:cNvPicPr>
          <p:nvPr/>
        </p:nvPicPr>
        <p:blipFill>
          <a:blip r:embed="rId4" cstate="print"/>
          <a:srcRect/>
          <a:stretch>
            <a:fillRect/>
          </a:stretch>
        </p:blipFill>
        <p:spPr bwMode="auto">
          <a:xfrm>
            <a:off x="1687149" y="2963543"/>
            <a:ext cx="3219450" cy="3514725"/>
          </a:xfrm>
          <a:prstGeom prst="rect">
            <a:avLst/>
          </a:prstGeom>
          <a:noFill/>
          <a:ln w="9525">
            <a:noFill/>
            <a:miter lim="800000"/>
            <a:headEnd/>
            <a:tailEnd/>
          </a:ln>
        </p:spPr>
      </p:pic>
      <p:sp>
        <p:nvSpPr>
          <p:cNvPr id="8" name="テキスト ボックス 7"/>
          <p:cNvSpPr txBox="1"/>
          <p:nvPr/>
        </p:nvSpPr>
        <p:spPr>
          <a:xfrm>
            <a:off x="6948264" y="3717032"/>
            <a:ext cx="492443" cy="498598"/>
          </a:xfrm>
          <a:prstGeom prst="rect">
            <a:avLst/>
          </a:prstGeom>
          <a:noFill/>
        </p:spPr>
        <p:txBody>
          <a:bodyPr wrap="square" rtlCol="0">
            <a:spAutoFit/>
          </a:bodyPr>
          <a:lstStyle/>
          <a:p>
            <a:r>
              <a:rPr lang="ja-JP" altLang="en-US" b="1" dirty="0">
                <a:solidFill>
                  <a:srgbClr val="FF0000"/>
                </a:solidFill>
              </a:rPr>
              <a:t>①</a:t>
            </a:r>
            <a:endParaRPr kumimoji="1" lang="ja-JP" altLang="en-US" b="1" dirty="0">
              <a:solidFill>
                <a:srgbClr val="FF0000"/>
              </a:solidFill>
            </a:endParaRPr>
          </a:p>
        </p:txBody>
      </p:sp>
      <p:sp>
        <p:nvSpPr>
          <p:cNvPr id="9" name="テキスト ボックス 8"/>
          <p:cNvSpPr txBox="1"/>
          <p:nvPr/>
        </p:nvSpPr>
        <p:spPr>
          <a:xfrm>
            <a:off x="1743862" y="3559612"/>
            <a:ext cx="494046" cy="463781"/>
          </a:xfrm>
          <a:prstGeom prst="rect">
            <a:avLst/>
          </a:prstGeom>
          <a:noFill/>
        </p:spPr>
        <p:txBody>
          <a:bodyPr wrap="none" rtlCol="0">
            <a:spAutoFit/>
          </a:bodyPr>
          <a:lstStyle/>
          <a:p>
            <a:r>
              <a:rPr lang="ja-JP" altLang="en-US" b="1" dirty="0">
                <a:solidFill>
                  <a:srgbClr val="FF0000"/>
                </a:solidFill>
              </a:rPr>
              <a:t>②</a:t>
            </a:r>
            <a:endParaRPr kumimoji="1" lang="ja-JP" altLang="en-US" b="1" dirty="0">
              <a:solidFill>
                <a:srgbClr val="FF0000"/>
              </a:solidFill>
            </a:endParaRPr>
          </a:p>
        </p:txBody>
      </p:sp>
      <p:sp>
        <p:nvSpPr>
          <p:cNvPr id="11" name="テキスト ボックス 10"/>
          <p:cNvSpPr txBox="1"/>
          <p:nvPr/>
        </p:nvSpPr>
        <p:spPr>
          <a:xfrm>
            <a:off x="5724128" y="692696"/>
            <a:ext cx="3185487" cy="646331"/>
          </a:xfrm>
          <a:prstGeom prst="rect">
            <a:avLst/>
          </a:prstGeom>
          <a:noFill/>
        </p:spPr>
        <p:txBody>
          <a:bodyPr wrap="none" rtlCol="0">
            <a:spAutoFit/>
          </a:bodyPr>
          <a:lstStyle/>
          <a:p>
            <a:r>
              <a:rPr lang="en-US" altLang="ja-JP" dirty="0">
                <a:solidFill>
                  <a:srgbClr val="FF0000"/>
                </a:solidFill>
              </a:rPr>
              <a:t>Confirmation of the evidence </a:t>
            </a:r>
          </a:p>
          <a:p>
            <a:r>
              <a:rPr lang="en-US" altLang="ja-JP" dirty="0">
                <a:solidFill>
                  <a:srgbClr val="FF0000"/>
                </a:solidFill>
              </a:rPr>
              <a:t>as a category member</a:t>
            </a: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43</a:t>
            </a:fld>
            <a:endParaRPr lang="ja-JP"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p:cNvPicPr>
            <a:picLocks noChangeAspect="1" noChangeArrowheads="1"/>
          </p:cNvPicPr>
          <p:nvPr/>
        </p:nvPicPr>
        <p:blipFill>
          <a:blip r:embed="rId3" cstate="print"/>
          <a:srcRect/>
          <a:stretch>
            <a:fillRect/>
          </a:stretch>
        </p:blipFill>
        <p:spPr bwMode="auto">
          <a:xfrm>
            <a:off x="0" y="16933"/>
            <a:ext cx="9144000" cy="6809895"/>
          </a:xfrm>
          <a:prstGeom prst="rect">
            <a:avLst/>
          </a:prstGeom>
          <a:noFill/>
          <a:ln w="9525">
            <a:noFill/>
            <a:miter lim="800000"/>
            <a:headEnd/>
            <a:tailEnd/>
          </a:ln>
        </p:spPr>
      </p:pic>
      <p:sp>
        <p:nvSpPr>
          <p:cNvPr id="6" name="角丸四角形 5"/>
          <p:cNvSpPr/>
          <p:nvPr/>
        </p:nvSpPr>
        <p:spPr bwMode="auto">
          <a:xfrm>
            <a:off x="7217833" y="5630333"/>
            <a:ext cx="1240084" cy="723900"/>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7" name="テキスト ボックス 6"/>
          <p:cNvSpPr txBox="1"/>
          <p:nvPr/>
        </p:nvSpPr>
        <p:spPr>
          <a:xfrm>
            <a:off x="6992621" y="5184084"/>
            <a:ext cx="1717094" cy="341632"/>
          </a:xfrm>
          <a:prstGeom prst="rect">
            <a:avLst/>
          </a:prstGeom>
          <a:noFill/>
          <a:ln>
            <a:noFill/>
          </a:ln>
        </p:spPr>
        <p:txBody>
          <a:bodyPr wrap="square" rtlCol="0">
            <a:spAutoFit/>
          </a:bodyPr>
          <a:lstStyle/>
          <a:p>
            <a:pPr>
              <a:lnSpc>
                <a:spcPct val="90000"/>
              </a:lnSpc>
            </a:pPr>
            <a:r>
              <a:rPr lang="en-US" altLang="ja-JP" dirty="0">
                <a:solidFill>
                  <a:srgbClr val="FF0000"/>
                </a:solidFill>
                <a:latin typeface="+mn-lt"/>
              </a:rPr>
              <a:t>Toxicant</a:t>
            </a:r>
            <a:endParaRPr kumimoji="1" lang="ja-JP" altLang="en-US" dirty="0">
              <a:solidFill>
                <a:srgbClr val="FF0000"/>
              </a:solidFill>
              <a:latin typeface="+mn-lt"/>
            </a:endParaRPr>
          </a:p>
        </p:txBody>
      </p:sp>
      <p:sp>
        <p:nvSpPr>
          <p:cNvPr id="8" name="テキスト ボックス 7"/>
          <p:cNvSpPr txBox="1"/>
          <p:nvPr/>
        </p:nvSpPr>
        <p:spPr>
          <a:xfrm>
            <a:off x="4499992" y="404664"/>
            <a:ext cx="3744416" cy="341632"/>
          </a:xfrm>
          <a:prstGeom prst="rect">
            <a:avLst/>
          </a:prstGeom>
          <a:solidFill>
            <a:schemeClr val="bg1"/>
          </a:solidFill>
          <a:ln>
            <a:noFill/>
          </a:ln>
        </p:spPr>
        <p:txBody>
          <a:bodyPr wrap="square" rtlCol="0">
            <a:spAutoFit/>
          </a:bodyPr>
          <a:lstStyle/>
          <a:p>
            <a:pPr>
              <a:lnSpc>
                <a:spcPct val="90000"/>
              </a:lnSpc>
            </a:pPr>
            <a:r>
              <a:rPr lang="en-US" altLang="ja-JP" dirty="0">
                <a:solidFill>
                  <a:srgbClr val="FF0000"/>
                </a:solidFill>
                <a:latin typeface="+mn-lt"/>
              </a:rPr>
              <a:t>Rat Liver Metabolism Database</a:t>
            </a:r>
            <a:endParaRPr kumimoji="1" lang="ja-JP" altLang="en-US" dirty="0">
              <a:solidFill>
                <a:srgbClr val="FF0000"/>
              </a:solidFill>
              <a:latin typeface="+mn-lt"/>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44</a:t>
            </a:fld>
            <a:endParaRPr lang="ja-JP" altLang="en-US"/>
          </a:p>
        </p:txBody>
      </p:sp>
    </p:spTree>
    <p:extLst>
      <p:ext uri="{BB962C8B-B14F-4D97-AF65-F5344CB8AC3E}">
        <p14:creationId xmlns:p14="http://schemas.microsoft.com/office/powerpoint/2010/main" val="24716647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p:cNvPicPr>
            <a:picLocks noChangeAspect="1" noChangeArrowheads="1"/>
          </p:cNvPicPr>
          <p:nvPr/>
        </p:nvPicPr>
        <p:blipFill>
          <a:blip r:embed="rId3" cstate="print"/>
          <a:srcRect/>
          <a:stretch>
            <a:fillRect/>
          </a:stretch>
        </p:blipFill>
        <p:spPr bwMode="auto">
          <a:xfrm>
            <a:off x="0" y="16933"/>
            <a:ext cx="9144000" cy="6809895"/>
          </a:xfrm>
          <a:prstGeom prst="rect">
            <a:avLst/>
          </a:prstGeom>
          <a:noFill/>
          <a:ln w="9525">
            <a:noFill/>
            <a:miter lim="800000"/>
            <a:headEnd/>
            <a:tailEnd/>
          </a:ln>
        </p:spPr>
      </p:pic>
      <p:pic>
        <p:nvPicPr>
          <p:cNvPr id="90114" name="Picture 2"/>
          <p:cNvPicPr>
            <a:picLocks noChangeAspect="1" noChangeArrowheads="1"/>
          </p:cNvPicPr>
          <p:nvPr/>
        </p:nvPicPr>
        <p:blipFill>
          <a:blip r:embed="rId4" cstate="print"/>
          <a:srcRect/>
          <a:stretch>
            <a:fillRect/>
          </a:stretch>
        </p:blipFill>
        <p:spPr bwMode="auto">
          <a:xfrm>
            <a:off x="2775970" y="1976962"/>
            <a:ext cx="4839508" cy="4570646"/>
          </a:xfrm>
          <a:prstGeom prst="rect">
            <a:avLst/>
          </a:prstGeom>
          <a:noFill/>
          <a:ln w="9525">
            <a:noFill/>
            <a:miter lim="800000"/>
            <a:headEnd/>
            <a:tailEnd/>
          </a:ln>
        </p:spPr>
      </p:pic>
      <p:sp>
        <p:nvSpPr>
          <p:cNvPr id="9" name="角丸四角形 8"/>
          <p:cNvSpPr/>
          <p:nvPr/>
        </p:nvSpPr>
        <p:spPr bwMode="auto">
          <a:xfrm>
            <a:off x="4759860" y="1031845"/>
            <a:ext cx="349036" cy="360727"/>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1" name="テキスト ボックス 10"/>
          <p:cNvSpPr txBox="1"/>
          <p:nvPr/>
        </p:nvSpPr>
        <p:spPr>
          <a:xfrm>
            <a:off x="4499992" y="404664"/>
            <a:ext cx="3744416" cy="341632"/>
          </a:xfrm>
          <a:prstGeom prst="rect">
            <a:avLst/>
          </a:prstGeom>
          <a:solidFill>
            <a:schemeClr val="bg1"/>
          </a:solidFill>
          <a:ln>
            <a:noFill/>
          </a:ln>
        </p:spPr>
        <p:txBody>
          <a:bodyPr wrap="square" rtlCol="0">
            <a:spAutoFit/>
          </a:bodyPr>
          <a:lstStyle/>
          <a:p>
            <a:pPr>
              <a:lnSpc>
                <a:spcPct val="90000"/>
              </a:lnSpc>
            </a:pPr>
            <a:r>
              <a:rPr lang="en-US" altLang="ja-JP" dirty="0">
                <a:solidFill>
                  <a:srgbClr val="FF0000"/>
                </a:solidFill>
                <a:latin typeface="+mn-lt"/>
              </a:rPr>
              <a:t>Rat Liver Metabolism Database</a:t>
            </a:r>
            <a:endParaRPr kumimoji="1" lang="ja-JP" altLang="en-US" dirty="0">
              <a:solidFill>
                <a:srgbClr val="FF0000"/>
              </a:solidFill>
              <a:latin typeface="+mn-lt"/>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45</a:t>
            </a:fld>
            <a:endParaRPr lang="ja-JP" altLang="en-US"/>
          </a:p>
        </p:txBody>
      </p:sp>
    </p:spTree>
    <p:extLst>
      <p:ext uri="{BB962C8B-B14F-4D97-AF65-F5344CB8AC3E}">
        <p14:creationId xmlns:p14="http://schemas.microsoft.com/office/powerpoint/2010/main" val="24716647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p:cNvPicPr>
            <a:picLocks noChangeAspect="1" noChangeArrowheads="1"/>
          </p:cNvPicPr>
          <p:nvPr/>
        </p:nvPicPr>
        <p:blipFill>
          <a:blip r:embed="rId3" cstate="print"/>
          <a:srcRect/>
          <a:stretch>
            <a:fillRect/>
          </a:stretch>
        </p:blipFill>
        <p:spPr bwMode="auto">
          <a:xfrm>
            <a:off x="0" y="416809"/>
            <a:ext cx="9144000" cy="6139188"/>
          </a:xfrm>
          <a:prstGeom prst="rect">
            <a:avLst/>
          </a:prstGeom>
          <a:noFill/>
          <a:ln w="9525">
            <a:noFill/>
            <a:miter lim="800000"/>
            <a:headEnd/>
            <a:tailEnd/>
          </a:ln>
        </p:spPr>
      </p:pic>
      <p:sp>
        <p:nvSpPr>
          <p:cNvPr id="4" name="テキスト ボックス 3"/>
          <p:cNvSpPr txBox="1"/>
          <p:nvPr/>
        </p:nvSpPr>
        <p:spPr>
          <a:xfrm>
            <a:off x="0" y="8389"/>
            <a:ext cx="8825218" cy="341632"/>
          </a:xfrm>
          <a:prstGeom prst="rect">
            <a:avLst/>
          </a:prstGeom>
          <a:solidFill>
            <a:schemeClr val="bg1"/>
          </a:solidFill>
          <a:ln>
            <a:noFill/>
          </a:ln>
        </p:spPr>
        <p:txBody>
          <a:bodyPr wrap="square" rtlCol="0">
            <a:spAutoFit/>
          </a:bodyPr>
          <a:lstStyle/>
          <a:p>
            <a:pPr>
              <a:lnSpc>
                <a:spcPct val="90000"/>
              </a:lnSpc>
            </a:pPr>
            <a:r>
              <a:rPr kumimoji="1" lang="en-US" altLang="ja-JP" dirty="0">
                <a:solidFill>
                  <a:srgbClr val="FF0000"/>
                </a:solidFill>
                <a:latin typeface="+mj-lt"/>
              </a:rPr>
              <a:t>Deleting a chemical regarded as not belonging to the category</a:t>
            </a:r>
            <a:endParaRPr kumimoji="1" lang="ja-JP" altLang="en-US" dirty="0">
              <a:solidFill>
                <a:srgbClr val="FF0000"/>
              </a:solidFill>
              <a:latin typeface="+mj-lt"/>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46</a:t>
            </a:fld>
            <a:endParaRPr lang="ja-JP"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2348880"/>
            <a:ext cx="9144000" cy="1689099"/>
          </a:xfrm>
        </p:spPr>
        <p:txBody>
          <a:bodyPr/>
          <a:lstStyle/>
          <a:p>
            <a:r>
              <a:rPr kumimoji="1" lang="en-US" altLang="ja-JP" b="0" dirty="0">
                <a:latin typeface="Arial" pitchFamily="34" charset="0"/>
                <a:cs typeface="Arial" pitchFamily="34" charset="0"/>
              </a:rPr>
              <a:t>Data gap filling by read-across</a:t>
            </a:r>
            <a:endParaRPr kumimoji="1" lang="ja-JP" altLang="en-US" b="0" dirty="0">
              <a:latin typeface="Arial" pitchFamily="34" charset="0"/>
              <a:cs typeface="Arial" pitchFamily="34" charset="0"/>
            </a:endParaRPr>
          </a:p>
        </p:txBody>
      </p:sp>
      <p:sp>
        <p:nvSpPr>
          <p:cNvPr id="3" name="スライド番号プレースホルダ 2"/>
          <p:cNvSpPr>
            <a:spLocks noGrp="1"/>
          </p:cNvSpPr>
          <p:nvPr>
            <p:ph type="sldNum" sz="quarter" idx="11"/>
          </p:nvPr>
        </p:nvSpPr>
        <p:spPr>
          <a:noFill/>
        </p:spPr>
        <p:txBody>
          <a:bodyPr/>
          <a:lstStyle/>
          <a:p>
            <a:fld id="{153782F7-6725-4562-9038-62508E107D75}" type="slidenum">
              <a:rPr lang="en-US" altLang="ja-JP" smtClean="0"/>
              <a:pPr/>
              <a:t>47</a:t>
            </a:fld>
            <a:endParaRPr lang="en-US" altLang="ja-JP"/>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
          <p:cNvPicPr>
            <a:picLocks noChangeAspect="1" noChangeArrowheads="1"/>
          </p:cNvPicPr>
          <p:nvPr/>
        </p:nvPicPr>
        <p:blipFill>
          <a:blip r:embed="rId3" cstate="print"/>
          <a:srcRect/>
          <a:stretch>
            <a:fillRect/>
          </a:stretch>
        </p:blipFill>
        <p:spPr bwMode="auto">
          <a:xfrm>
            <a:off x="1" y="-12021"/>
            <a:ext cx="9143999" cy="6870021"/>
          </a:xfrm>
          <a:prstGeom prst="rect">
            <a:avLst/>
          </a:prstGeom>
          <a:noFill/>
          <a:ln w="9525">
            <a:noFill/>
            <a:miter lim="800000"/>
            <a:headEnd/>
            <a:tailEnd/>
          </a:ln>
        </p:spPr>
      </p:pic>
      <p:sp>
        <p:nvSpPr>
          <p:cNvPr id="5" name="角丸四角形 4"/>
          <p:cNvSpPr/>
          <p:nvPr/>
        </p:nvSpPr>
        <p:spPr bwMode="auto">
          <a:xfrm>
            <a:off x="5139073" y="2637289"/>
            <a:ext cx="3905278" cy="240135"/>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6" name="テキスト ボックス 5"/>
          <p:cNvSpPr txBox="1"/>
          <p:nvPr/>
        </p:nvSpPr>
        <p:spPr>
          <a:xfrm>
            <a:off x="251520" y="6228020"/>
            <a:ext cx="8712968" cy="369332"/>
          </a:xfrm>
          <a:prstGeom prst="rect">
            <a:avLst/>
          </a:prstGeom>
          <a:solidFill>
            <a:schemeClr val="bg1"/>
          </a:solidFill>
          <a:ln>
            <a:noFill/>
          </a:ln>
        </p:spPr>
        <p:txBody>
          <a:bodyPr wrap="square" rtlCol="0">
            <a:spAutoFit/>
          </a:bodyPr>
          <a:lstStyle/>
          <a:p>
            <a:pPr>
              <a:lnSpc>
                <a:spcPct val="90000"/>
              </a:lnSpc>
            </a:pPr>
            <a:r>
              <a:rPr kumimoji="1" lang="en-US" altLang="ja-JP" sz="2000" dirty="0">
                <a:solidFill>
                  <a:srgbClr val="FF0000"/>
                </a:solidFill>
                <a:latin typeface="+mn-lt"/>
              </a:rPr>
              <a:t>The example of the data gap filling for hemolytic anemia by </a:t>
            </a:r>
            <a:r>
              <a:rPr lang="en-US" altLang="ja-JP" sz="2000" dirty="0">
                <a:solidFill>
                  <a:srgbClr val="FF0000"/>
                </a:solidFill>
                <a:latin typeface="+mn-lt"/>
              </a:rPr>
              <a:t>using effect filter</a:t>
            </a:r>
            <a:r>
              <a:rPr kumimoji="1" lang="en-US" altLang="ja-JP" sz="2000" dirty="0">
                <a:solidFill>
                  <a:srgbClr val="FF0000"/>
                </a:solidFill>
                <a:latin typeface="+mn-lt"/>
              </a:rPr>
              <a:t> </a:t>
            </a:r>
            <a:endParaRPr kumimoji="1" lang="ja-JP" altLang="en-US" sz="2000" dirty="0">
              <a:solidFill>
                <a:srgbClr val="FF0000"/>
              </a:solidFill>
              <a:latin typeface="+mn-lt"/>
            </a:endParaRPr>
          </a:p>
        </p:txBody>
      </p:sp>
      <p:sp>
        <p:nvSpPr>
          <p:cNvPr id="7" name="テキスト ボックス 6"/>
          <p:cNvSpPr txBox="1"/>
          <p:nvPr/>
        </p:nvSpPr>
        <p:spPr>
          <a:xfrm>
            <a:off x="4427984" y="1022738"/>
            <a:ext cx="4584953" cy="369332"/>
          </a:xfrm>
          <a:prstGeom prst="rect">
            <a:avLst/>
          </a:prstGeom>
          <a:solidFill>
            <a:schemeClr val="bg1"/>
          </a:solidFill>
          <a:ln>
            <a:noFill/>
          </a:ln>
        </p:spPr>
        <p:txBody>
          <a:bodyPr wrap="square" rtlCol="0">
            <a:spAutoFit/>
          </a:bodyPr>
          <a:lstStyle/>
          <a:p>
            <a:pPr>
              <a:lnSpc>
                <a:spcPct val="90000"/>
              </a:lnSpc>
            </a:pPr>
            <a:r>
              <a:rPr lang="en-US" altLang="ja-JP" sz="2000" dirty="0">
                <a:solidFill>
                  <a:srgbClr val="FF0000"/>
                </a:solidFill>
                <a:latin typeface="+mj-ea"/>
                <a:ea typeface="+mj-ea"/>
              </a:rPr>
              <a:t>Selecting target effect for data gap filling</a:t>
            </a:r>
            <a:endParaRPr kumimoji="1" lang="ja-JP" altLang="en-US" sz="2000" dirty="0">
              <a:solidFill>
                <a:srgbClr val="FF0000"/>
              </a:solidFill>
              <a:latin typeface="+mj-ea"/>
              <a:ea typeface="+mj-ea"/>
            </a:endParaRPr>
          </a:p>
        </p:txBody>
      </p:sp>
      <p:sp>
        <p:nvSpPr>
          <p:cNvPr id="12" name="角丸四角形 11"/>
          <p:cNvSpPr/>
          <p:nvPr/>
        </p:nvSpPr>
        <p:spPr bwMode="auto">
          <a:xfrm>
            <a:off x="100668" y="1887025"/>
            <a:ext cx="822121" cy="327670"/>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48</a:t>
            </a:fld>
            <a:endParaRPr lang="ja-JP" altLang="en-US"/>
          </a:p>
        </p:txBody>
      </p:sp>
    </p:spTree>
    <p:extLst>
      <p:ext uri="{BB962C8B-B14F-4D97-AF65-F5344CB8AC3E}">
        <p14:creationId xmlns:p14="http://schemas.microsoft.com/office/powerpoint/2010/main" val="14673242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1"/>
          <p:cNvPicPr>
            <a:picLocks noChangeAspect="1" noChangeArrowheads="1"/>
          </p:cNvPicPr>
          <p:nvPr/>
        </p:nvPicPr>
        <p:blipFill>
          <a:blip r:embed="rId3" cstate="print"/>
          <a:srcRect/>
          <a:stretch>
            <a:fillRect/>
          </a:stretch>
        </p:blipFill>
        <p:spPr bwMode="auto">
          <a:xfrm>
            <a:off x="1" y="0"/>
            <a:ext cx="9143999" cy="6870021"/>
          </a:xfrm>
          <a:prstGeom prst="rect">
            <a:avLst/>
          </a:prstGeom>
          <a:noFill/>
          <a:ln w="9525">
            <a:noFill/>
            <a:miter lim="800000"/>
            <a:headEnd/>
            <a:tailEnd/>
          </a:ln>
        </p:spPr>
      </p:pic>
      <p:sp>
        <p:nvSpPr>
          <p:cNvPr id="5" name="角丸四角形 4"/>
          <p:cNvSpPr/>
          <p:nvPr/>
        </p:nvSpPr>
        <p:spPr bwMode="auto">
          <a:xfrm>
            <a:off x="5390742" y="2676088"/>
            <a:ext cx="884223" cy="184558"/>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9" name="テキスト ボックス 8"/>
          <p:cNvSpPr txBox="1"/>
          <p:nvPr/>
        </p:nvSpPr>
        <p:spPr>
          <a:xfrm>
            <a:off x="4915077" y="2161725"/>
            <a:ext cx="492443" cy="498598"/>
          </a:xfrm>
          <a:prstGeom prst="rect">
            <a:avLst/>
          </a:prstGeom>
          <a:noFill/>
        </p:spPr>
        <p:txBody>
          <a:bodyPr wrap="square" rtlCol="0">
            <a:spAutoFit/>
          </a:bodyPr>
          <a:lstStyle/>
          <a:p>
            <a:r>
              <a:rPr lang="ja-JP" altLang="en-US" b="1" dirty="0">
                <a:solidFill>
                  <a:srgbClr val="FF0000"/>
                </a:solidFill>
              </a:rPr>
              <a:t>①</a:t>
            </a:r>
            <a:endParaRPr kumimoji="1" lang="ja-JP" altLang="en-US" b="1" dirty="0">
              <a:solidFill>
                <a:srgbClr val="FF0000"/>
              </a:solidFill>
            </a:endParaRPr>
          </a:p>
        </p:txBody>
      </p:sp>
      <p:sp>
        <p:nvSpPr>
          <p:cNvPr id="10" name="角丸四角形 9"/>
          <p:cNvSpPr/>
          <p:nvPr/>
        </p:nvSpPr>
        <p:spPr bwMode="auto">
          <a:xfrm>
            <a:off x="2306274" y="1724171"/>
            <a:ext cx="495649" cy="423411"/>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1" name="テキスト ボックス 10"/>
          <p:cNvSpPr txBox="1"/>
          <p:nvPr/>
        </p:nvSpPr>
        <p:spPr>
          <a:xfrm>
            <a:off x="904846" y="1292685"/>
            <a:ext cx="492443" cy="463781"/>
          </a:xfrm>
          <a:prstGeom prst="rect">
            <a:avLst/>
          </a:prstGeom>
          <a:noFill/>
        </p:spPr>
        <p:txBody>
          <a:bodyPr wrap="square" rtlCol="0">
            <a:spAutoFit/>
          </a:bodyPr>
          <a:lstStyle/>
          <a:p>
            <a:r>
              <a:rPr lang="ja-JP" altLang="en-US" b="1" dirty="0">
                <a:solidFill>
                  <a:srgbClr val="FF0000"/>
                </a:solidFill>
              </a:rPr>
              <a:t>②</a:t>
            </a:r>
            <a:endParaRPr kumimoji="1" lang="ja-JP" altLang="en-US" b="1" dirty="0">
              <a:solidFill>
                <a:srgbClr val="FF0000"/>
              </a:solidFill>
            </a:endParaRPr>
          </a:p>
        </p:txBody>
      </p:sp>
      <p:cxnSp>
        <p:nvCxnSpPr>
          <p:cNvPr id="13" name="直線矢印コネクタ 12"/>
          <p:cNvCxnSpPr/>
          <p:nvPr/>
        </p:nvCxnSpPr>
        <p:spPr bwMode="auto">
          <a:xfrm flipH="1">
            <a:off x="6098796" y="1342239"/>
            <a:ext cx="335560" cy="1325459"/>
          </a:xfrm>
          <a:prstGeom prst="straightConnector1">
            <a:avLst/>
          </a:prstGeom>
          <a:noFill/>
          <a:ln w="25400" cap="flat" cmpd="sng" algn="ctr">
            <a:solidFill>
              <a:srgbClr val="FF0000"/>
            </a:solidFill>
            <a:prstDash val="solid"/>
            <a:round/>
            <a:headEnd type="none" w="med" len="med"/>
            <a:tailEnd type="arrow"/>
          </a:ln>
          <a:effectLst/>
        </p:spPr>
      </p:cxnSp>
      <p:sp>
        <p:nvSpPr>
          <p:cNvPr id="14" name="テキスト ボックス 13"/>
          <p:cNvSpPr txBox="1"/>
          <p:nvPr/>
        </p:nvSpPr>
        <p:spPr>
          <a:xfrm>
            <a:off x="3991522" y="938848"/>
            <a:ext cx="3892846" cy="369332"/>
          </a:xfrm>
          <a:prstGeom prst="rect">
            <a:avLst/>
          </a:prstGeom>
          <a:solidFill>
            <a:schemeClr val="bg1"/>
          </a:solidFill>
          <a:ln>
            <a:noFill/>
          </a:ln>
        </p:spPr>
        <p:txBody>
          <a:bodyPr wrap="square" rtlCol="0">
            <a:spAutoFit/>
          </a:bodyPr>
          <a:lstStyle/>
          <a:p>
            <a:pPr>
              <a:lnSpc>
                <a:spcPct val="90000"/>
              </a:lnSpc>
            </a:pPr>
            <a:r>
              <a:rPr lang="en-US" altLang="ja-JP" sz="2000" dirty="0">
                <a:solidFill>
                  <a:srgbClr val="FF0000"/>
                </a:solidFill>
                <a:latin typeface="+mj-ea"/>
                <a:ea typeface="+mj-ea"/>
              </a:rPr>
              <a:t>Target effect for data gap filling</a:t>
            </a:r>
            <a:endParaRPr kumimoji="1" lang="ja-JP" altLang="en-US" sz="2000" dirty="0">
              <a:solidFill>
                <a:srgbClr val="FF0000"/>
              </a:solidFill>
              <a:latin typeface="+mj-ea"/>
              <a:ea typeface="+mj-ea"/>
            </a:endParaRPr>
          </a:p>
        </p:txBody>
      </p:sp>
      <p:pic>
        <p:nvPicPr>
          <p:cNvPr id="12" name="Picture 2" descr="C:\Documents and Settings\SYNB5960\Application Data\PixelMetrics\CaptureWiz\Temp\22.jpg"/>
          <p:cNvPicPr>
            <a:picLocks noChangeAspect="1" noChangeArrowheads="1"/>
          </p:cNvPicPr>
          <p:nvPr/>
        </p:nvPicPr>
        <p:blipFill>
          <a:blip r:embed="rId4" cstate="print"/>
          <a:srcRect/>
          <a:stretch>
            <a:fillRect/>
          </a:stretch>
        </p:blipFill>
        <p:spPr bwMode="auto">
          <a:xfrm>
            <a:off x="1774651" y="2504756"/>
            <a:ext cx="2361122" cy="3467476"/>
          </a:xfrm>
          <a:prstGeom prst="rect">
            <a:avLst/>
          </a:prstGeom>
          <a:noFill/>
        </p:spPr>
      </p:pic>
      <p:sp>
        <p:nvSpPr>
          <p:cNvPr id="15" name="角丸四角形 14"/>
          <p:cNvSpPr/>
          <p:nvPr/>
        </p:nvSpPr>
        <p:spPr bwMode="auto">
          <a:xfrm>
            <a:off x="1868764" y="5654181"/>
            <a:ext cx="597599" cy="236290"/>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6" name="テキスト ボックス 15"/>
          <p:cNvSpPr txBox="1"/>
          <p:nvPr/>
        </p:nvSpPr>
        <p:spPr>
          <a:xfrm>
            <a:off x="1778993" y="5099269"/>
            <a:ext cx="492443" cy="467051"/>
          </a:xfrm>
          <a:prstGeom prst="rect">
            <a:avLst/>
          </a:prstGeom>
          <a:noFill/>
        </p:spPr>
        <p:txBody>
          <a:bodyPr wrap="square" rtlCol="0">
            <a:spAutoFit/>
          </a:bodyPr>
          <a:lstStyle/>
          <a:p>
            <a:r>
              <a:rPr kumimoji="1" lang="ja-JP" altLang="en-US" b="1" dirty="0">
                <a:solidFill>
                  <a:srgbClr val="FF0000"/>
                </a:solidFill>
              </a:rPr>
              <a:t>④</a:t>
            </a:r>
          </a:p>
        </p:txBody>
      </p:sp>
      <p:sp>
        <p:nvSpPr>
          <p:cNvPr id="18" name="角丸四角形 17"/>
          <p:cNvSpPr/>
          <p:nvPr/>
        </p:nvSpPr>
        <p:spPr bwMode="auto">
          <a:xfrm>
            <a:off x="971142" y="1737919"/>
            <a:ext cx="884223" cy="184558"/>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9" name="テキスト ボックス 18"/>
          <p:cNvSpPr txBox="1"/>
          <p:nvPr/>
        </p:nvSpPr>
        <p:spPr>
          <a:xfrm>
            <a:off x="2340761" y="1294084"/>
            <a:ext cx="492443" cy="467051"/>
          </a:xfrm>
          <a:prstGeom prst="rect">
            <a:avLst/>
          </a:prstGeom>
          <a:noFill/>
        </p:spPr>
        <p:txBody>
          <a:bodyPr wrap="square" rtlCol="0">
            <a:spAutoFit/>
          </a:bodyPr>
          <a:lstStyle/>
          <a:p>
            <a:r>
              <a:rPr kumimoji="1" lang="ja-JP" altLang="en-US" b="1" dirty="0">
                <a:solidFill>
                  <a:srgbClr val="FF0000"/>
                </a:solidFill>
              </a:rPr>
              <a:t>③</a:t>
            </a: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49</a:t>
            </a:fld>
            <a:endParaRPr lang="ja-JP"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0" y="0"/>
            <a:ext cx="9191316" cy="6857999"/>
          </a:xfrm>
          <a:prstGeom prst="rect">
            <a:avLst/>
          </a:prstGeom>
          <a:noFill/>
          <a:ln w="9525">
            <a:noFill/>
            <a:miter lim="800000"/>
            <a:headEnd/>
            <a:tailEnd/>
          </a:ln>
        </p:spPr>
      </p:pic>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5</a:t>
            </a:fld>
            <a:endParaRPr lang="ja-JP"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7" name="Picture 5"/>
          <p:cNvPicPr>
            <a:picLocks noChangeAspect="1" noChangeArrowheads="1"/>
          </p:cNvPicPr>
          <p:nvPr/>
        </p:nvPicPr>
        <p:blipFill>
          <a:blip r:embed="rId3" cstate="print"/>
          <a:srcRect/>
          <a:stretch>
            <a:fillRect/>
          </a:stretch>
        </p:blipFill>
        <p:spPr bwMode="auto">
          <a:xfrm>
            <a:off x="0" y="0"/>
            <a:ext cx="9144000" cy="6870022"/>
          </a:xfrm>
          <a:prstGeom prst="rect">
            <a:avLst/>
          </a:prstGeom>
          <a:noFill/>
          <a:ln w="9525">
            <a:noFill/>
            <a:miter lim="800000"/>
            <a:headEnd/>
            <a:tailEnd/>
          </a:ln>
        </p:spPr>
      </p:pic>
      <p:sp>
        <p:nvSpPr>
          <p:cNvPr id="12" name="テキスト ボックス 11"/>
          <p:cNvSpPr txBox="1"/>
          <p:nvPr/>
        </p:nvSpPr>
        <p:spPr>
          <a:xfrm>
            <a:off x="6372201" y="810127"/>
            <a:ext cx="1924512" cy="341632"/>
          </a:xfrm>
          <a:prstGeom prst="rect">
            <a:avLst/>
          </a:prstGeom>
          <a:solidFill>
            <a:schemeClr val="bg1"/>
          </a:solidFill>
          <a:ln>
            <a:noFill/>
          </a:ln>
        </p:spPr>
        <p:txBody>
          <a:bodyPr wrap="square" rtlCol="0">
            <a:spAutoFit/>
          </a:bodyPr>
          <a:lstStyle/>
          <a:p>
            <a:pPr>
              <a:lnSpc>
                <a:spcPct val="90000"/>
              </a:lnSpc>
            </a:pPr>
            <a:r>
              <a:rPr lang="en-US" altLang="ja-JP" dirty="0">
                <a:solidFill>
                  <a:srgbClr val="FF0000"/>
                </a:solidFill>
                <a:latin typeface="+mn-lt"/>
              </a:rPr>
              <a:t>Prediction result</a:t>
            </a:r>
          </a:p>
        </p:txBody>
      </p:sp>
      <p:sp>
        <p:nvSpPr>
          <p:cNvPr id="16" name="テキスト ボックス 15"/>
          <p:cNvSpPr txBox="1"/>
          <p:nvPr/>
        </p:nvSpPr>
        <p:spPr>
          <a:xfrm>
            <a:off x="3491880" y="3789040"/>
            <a:ext cx="3906582" cy="738664"/>
          </a:xfrm>
          <a:prstGeom prst="rect">
            <a:avLst/>
          </a:prstGeom>
          <a:noFill/>
        </p:spPr>
        <p:txBody>
          <a:bodyPr wrap="none" rtlCol="0">
            <a:spAutoFit/>
          </a:bodyPr>
          <a:lstStyle/>
          <a:p>
            <a:r>
              <a:rPr kumimoji="1" lang="ja-JP" altLang="en-US" sz="1400" dirty="0">
                <a:solidFill>
                  <a:srgbClr val="FF0000"/>
                </a:solidFill>
              </a:rPr>
              <a:t>●</a:t>
            </a:r>
            <a:r>
              <a:rPr kumimoji="1" lang="en-US" altLang="ja-JP" sz="1400" dirty="0"/>
              <a:t>:Target chemical </a:t>
            </a:r>
          </a:p>
          <a:p>
            <a:r>
              <a:rPr lang="ja-JP" altLang="en-US" sz="1400" dirty="0">
                <a:solidFill>
                  <a:srgbClr val="663300"/>
                </a:solidFill>
              </a:rPr>
              <a:t>●</a:t>
            </a:r>
            <a:r>
              <a:rPr lang="ja-JP" altLang="en-US" sz="1400" dirty="0"/>
              <a:t>：</a:t>
            </a:r>
            <a:r>
              <a:rPr lang="en-US" altLang="ja-JP" sz="1400" dirty="0"/>
              <a:t>Analogue chemicals used for prediction</a:t>
            </a:r>
          </a:p>
          <a:p>
            <a:r>
              <a:rPr kumimoji="1" lang="ja-JP" altLang="en-US" sz="1400" dirty="0">
                <a:solidFill>
                  <a:srgbClr val="0000CC"/>
                </a:solidFill>
              </a:rPr>
              <a:t>●</a:t>
            </a:r>
            <a:r>
              <a:rPr kumimoji="1" lang="ja-JP" altLang="en-US" sz="1400" dirty="0"/>
              <a:t>：</a:t>
            </a:r>
            <a:r>
              <a:rPr lang="en-US" altLang="ja-JP" sz="1400" dirty="0"/>
              <a:t> Analogue chemicals not used for prediction</a:t>
            </a:r>
            <a:endParaRPr kumimoji="1" lang="ja-JP" altLang="en-US" sz="1400" dirty="0"/>
          </a:p>
        </p:txBody>
      </p:sp>
      <p:sp>
        <p:nvSpPr>
          <p:cNvPr id="17" name="角丸四角形 16"/>
          <p:cNvSpPr/>
          <p:nvPr/>
        </p:nvSpPr>
        <p:spPr bwMode="auto">
          <a:xfrm>
            <a:off x="4899171" y="3254926"/>
            <a:ext cx="1644242" cy="184559"/>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8" name="テキスト ボックス 17"/>
          <p:cNvSpPr txBox="1"/>
          <p:nvPr/>
        </p:nvSpPr>
        <p:spPr>
          <a:xfrm>
            <a:off x="971600" y="1772816"/>
            <a:ext cx="3754682" cy="646331"/>
          </a:xfrm>
          <a:prstGeom prst="rect">
            <a:avLst/>
          </a:prstGeom>
          <a:solidFill>
            <a:schemeClr val="bg1"/>
          </a:solidFill>
        </p:spPr>
        <p:txBody>
          <a:bodyPr wrap="none" rtlCol="0">
            <a:spAutoFit/>
          </a:bodyPr>
          <a:lstStyle/>
          <a:p>
            <a:r>
              <a:rPr lang="en-US" altLang="ja-JP" dirty="0">
                <a:solidFill>
                  <a:srgbClr val="FF0000"/>
                </a:solidFill>
                <a:latin typeface="+mj-lt"/>
              </a:rPr>
              <a:t>Predicted LOEL for hemolytic anemia</a:t>
            </a:r>
            <a:r>
              <a:rPr lang="en-US" altLang="ja-JP" sz="1800" dirty="0">
                <a:solidFill>
                  <a:srgbClr val="FF0000"/>
                </a:solidFill>
                <a:latin typeface="+mj-lt"/>
              </a:rPr>
              <a:t>: </a:t>
            </a:r>
          </a:p>
          <a:p>
            <a:r>
              <a:rPr lang="en-US" altLang="ja-JP" sz="1800" dirty="0">
                <a:solidFill>
                  <a:srgbClr val="FF0000"/>
                </a:solidFill>
                <a:latin typeface="+mj-lt"/>
              </a:rPr>
              <a:t>36.7 mg/kg/day</a:t>
            </a:r>
            <a:endParaRPr kumimoji="1" lang="ja-JP" altLang="en-US" sz="1800" dirty="0">
              <a:solidFill>
                <a:srgbClr val="FF0000"/>
              </a:solidFill>
              <a:latin typeface="+mj-lt"/>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50</a:t>
            </a:fld>
            <a:endParaRPr lang="ja-JP"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3" name="Picture 5"/>
          <p:cNvPicPr>
            <a:picLocks noChangeAspect="1" noChangeArrowheads="1"/>
          </p:cNvPicPr>
          <p:nvPr/>
        </p:nvPicPr>
        <p:blipFill>
          <a:blip r:embed="rId3" cstate="print"/>
          <a:srcRect/>
          <a:stretch>
            <a:fillRect/>
          </a:stretch>
        </p:blipFill>
        <p:spPr bwMode="auto">
          <a:xfrm>
            <a:off x="0" y="0"/>
            <a:ext cx="9143999" cy="6870022"/>
          </a:xfrm>
          <a:prstGeom prst="rect">
            <a:avLst/>
          </a:prstGeom>
          <a:noFill/>
          <a:ln w="9525">
            <a:noFill/>
            <a:miter lim="800000"/>
            <a:headEnd/>
            <a:tailEnd/>
          </a:ln>
        </p:spPr>
      </p:pic>
      <p:sp>
        <p:nvSpPr>
          <p:cNvPr id="6" name="角丸四角形 5"/>
          <p:cNvSpPr/>
          <p:nvPr/>
        </p:nvSpPr>
        <p:spPr bwMode="auto">
          <a:xfrm>
            <a:off x="7490378" y="5176007"/>
            <a:ext cx="504330" cy="134224"/>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pitchFamily="34" charset="0"/>
              <a:ea typeface="HGPｺﾞｼｯｸE" pitchFamily="50" charset="-128"/>
              <a:cs typeface="Arial" pitchFamily="34" charset="0"/>
            </a:endParaRPr>
          </a:p>
        </p:txBody>
      </p:sp>
      <p:sp>
        <p:nvSpPr>
          <p:cNvPr id="7" name="角丸四角形 6"/>
          <p:cNvSpPr/>
          <p:nvPr/>
        </p:nvSpPr>
        <p:spPr bwMode="auto">
          <a:xfrm>
            <a:off x="7499758" y="3964381"/>
            <a:ext cx="1459684" cy="171391"/>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pitchFamily="34" charset="0"/>
              <a:ea typeface="HGPｺﾞｼｯｸE" pitchFamily="50" charset="-128"/>
              <a:cs typeface="Arial" pitchFamily="34" charset="0"/>
            </a:endParaRPr>
          </a:p>
        </p:txBody>
      </p:sp>
      <p:sp>
        <p:nvSpPr>
          <p:cNvPr id="9" name="テキスト ボックス 8"/>
          <p:cNvSpPr txBox="1"/>
          <p:nvPr/>
        </p:nvSpPr>
        <p:spPr>
          <a:xfrm>
            <a:off x="4427984" y="908720"/>
            <a:ext cx="4176464" cy="341632"/>
          </a:xfrm>
          <a:prstGeom prst="rect">
            <a:avLst/>
          </a:prstGeom>
          <a:solidFill>
            <a:schemeClr val="bg1"/>
          </a:solidFill>
          <a:ln>
            <a:noFill/>
          </a:ln>
        </p:spPr>
        <p:txBody>
          <a:bodyPr wrap="square" rtlCol="0">
            <a:spAutoFit/>
          </a:bodyPr>
          <a:lstStyle/>
          <a:p>
            <a:pPr>
              <a:lnSpc>
                <a:spcPct val="90000"/>
              </a:lnSpc>
            </a:pPr>
            <a:r>
              <a:rPr kumimoji="1" lang="en-US" altLang="ja-JP" dirty="0">
                <a:solidFill>
                  <a:srgbClr val="FF0000"/>
                </a:solidFill>
                <a:latin typeface="Arial" pitchFamily="34" charset="0"/>
                <a:cs typeface="Arial" pitchFamily="34" charset="0"/>
              </a:rPr>
              <a:t>Confirmation </a:t>
            </a:r>
            <a:r>
              <a:rPr lang="en-US" altLang="ja-JP" dirty="0">
                <a:solidFill>
                  <a:srgbClr val="FF0000"/>
                </a:solidFill>
                <a:latin typeface="Arial" pitchFamily="34" charset="0"/>
                <a:cs typeface="Arial" pitchFamily="34" charset="0"/>
              </a:rPr>
              <a:t>of calculation options 1</a:t>
            </a:r>
          </a:p>
        </p:txBody>
      </p:sp>
      <p:sp>
        <p:nvSpPr>
          <p:cNvPr id="10" name="テキスト ボックス 9"/>
          <p:cNvSpPr txBox="1"/>
          <p:nvPr/>
        </p:nvSpPr>
        <p:spPr>
          <a:xfrm>
            <a:off x="3779912" y="4509120"/>
            <a:ext cx="3384376" cy="923330"/>
          </a:xfrm>
          <a:prstGeom prst="rect">
            <a:avLst/>
          </a:prstGeom>
          <a:noFill/>
        </p:spPr>
        <p:txBody>
          <a:bodyPr wrap="square" rtlCol="0">
            <a:spAutoFit/>
          </a:bodyPr>
          <a:lstStyle/>
          <a:p>
            <a:r>
              <a:rPr lang="en-US" altLang="ja-JP" dirty="0">
                <a:solidFill>
                  <a:srgbClr val="FF0000"/>
                </a:solidFill>
                <a:latin typeface="Arial" pitchFamily="34" charset="0"/>
                <a:cs typeface="Arial" pitchFamily="34" charset="0"/>
              </a:rPr>
              <a:t>The minimal value is used as the representative value for each chemical.</a:t>
            </a:r>
            <a:endParaRPr kumimoji="1" lang="ja-JP" altLang="en-US" sz="1800" dirty="0">
              <a:solidFill>
                <a:srgbClr val="FF0000"/>
              </a:solidFill>
              <a:latin typeface="Arial" pitchFamily="34" charset="0"/>
              <a:cs typeface="Arial" pitchFamily="34" charset="0"/>
            </a:endParaRPr>
          </a:p>
        </p:txBody>
      </p:sp>
      <p:sp>
        <p:nvSpPr>
          <p:cNvPr id="8" name="角丸四角形 7"/>
          <p:cNvSpPr/>
          <p:nvPr/>
        </p:nvSpPr>
        <p:spPr bwMode="auto">
          <a:xfrm>
            <a:off x="7452320" y="6381328"/>
            <a:ext cx="360040" cy="216024"/>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pitchFamily="34" charset="0"/>
              <a:ea typeface="HGPｺﾞｼｯｸE" pitchFamily="50" charset="-128"/>
              <a:cs typeface="Arial" pitchFamily="34" charset="0"/>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51</a:t>
            </a:fld>
            <a:endParaRPr lang="ja-JP"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7" name="Picture 5"/>
          <p:cNvPicPr>
            <a:picLocks noChangeAspect="1" noChangeArrowheads="1"/>
          </p:cNvPicPr>
          <p:nvPr/>
        </p:nvPicPr>
        <p:blipFill>
          <a:blip r:embed="rId3" cstate="print"/>
          <a:srcRect/>
          <a:stretch>
            <a:fillRect/>
          </a:stretch>
        </p:blipFill>
        <p:spPr bwMode="auto">
          <a:xfrm>
            <a:off x="0" y="0"/>
            <a:ext cx="9144000" cy="6870022"/>
          </a:xfrm>
          <a:prstGeom prst="rect">
            <a:avLst/>
          </a:prstGeom>
          <a:noFill/>
          <a:ln w="9525">
            <a:noFill/>
            <a:miter lim="800000"/>
            <a:headEnd/>
            <a:tailEnd/>
          </a:ln>
        </p:spPr>
      </p:pic>
      <p:sp>
        <p:nvSpPr>
          <p:cNvPr id="8" name="角丸四角形 7"/>
          <p:cNvSpPr/>
          <p:nvPr/>
        </p:nvSpPr>
        <p:spPr bwMode="auto">
          <a:xfrm>
            <a:off x="7466202" y="3590488"/>
            <a:ext cx="1677798" cy="151002"/>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9" name="角丸四角形 8"/>
          <p:cNvSpPr/>
          <p:nvPr/>
        </p:nvSpPr>
        <p:spPr bwMode="auto">
          <a:xfrm>
            <a:off x="7432646" y="5823357"/>
            <a:ext cx="1610686" cy="795557"/>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3" name="テキスト ボックス 12"/>
          <p:cNvSpPr txBox="1"/>
          <p:nvPr/>
        </p:nvSpPr>
        <p:spPr>
          <a:xfrm>
            <a:off x="3563888" y="4077072"/>
            <a:ext cx="4032448" cy="1200329"/>
          </a:xfrm>
          <a:prstGeom prst="rect">
            <a:avLst/>
          </a:prstGeom>
          <a:noFill/>
        </p:spPr>
        <p:txBody>
          <a:bodyPr wrap="square" rtlCol="0">
            <a:spAutoFit/>
          </a:bodyPr>
          <a:lstStyle/>
          <a:p>
            <a:r>
              <a:rPr lang="en-US" altLang="ja-JP" dirty="0">
                <a:solidFill>
                  <a:srgbClr val="FF0000"/>
                </a:solidFill>
                <a:latin typeface="Arial" pitchFamily="34" charset="0"/>
                <a:cs typeface="Arial" pitchFamily="34" charset="0"/>
              </a:rPr>
              <a:t>The average of the representative values of 5 analogue chemicals with </a:t>
            </a:r>
            <a:r>
              <a:rPr lang="en-US" altLang="ja-JP" dirty="0" err="1">
                <a:solidFill>
                  <a:srgbClr val="FF0000"/>
                </a:solidFill>
                <a:latin typeface="Arial" pitchFamily="34" charset="0"/>
                <a:cs typeface="Arial" pitchFamily="34" charset="0"/>
              </a:rPr>
              <a:t>logP</a:t>
            </a:r>
            <a:r>
              <a:rPr lang="en-US" altLang="ja-JP" dirty="0">
                <a:solidFill>
                  <a:srgbClr val="FF0000"/>
                </a:solidFill>
                <a:latin typeface="Arial" pitchFamily="34" charset="0"/>
                <a:cs typeface="Arial" pitchFamily="34" charset="0"/>
              </a:rPr>
              <a:t> nearest to the </a:t>
            </a:r>
            <a:r>
              <a:rPr lang="en-US" altLang="ja-JP" dirty="0" err="1">
                <a:solidFill>
                  <a:srgbClr val="FF0000"/>
                </a:solidFill>
                <a:latin typeface="Arial" pitchFamily="34" charset="0"/>
                <a:cs typeface="Arial" pitchFamily="34" charset="0"/>
              </a:rPr>
              <a:t>logP</a:t>
            </a:r>
            <a:r>
              <a:rPr lang="en-US" altLang="ja-JP" dirty="0">
                <a:solidFill>
                  <a:srgbClr val="FF0000"/>
                </a:solidFill>
                <a:latin typeface="Arial" pitchFamily="34" charset="0"/>
                <a:cs typeface="Arial" pitchFamily="34" charset="0"/>
              </a:rPr>
              <a:t> of the target is used as the prediction value</a:t>
            </a:r>
            <a:endParaRPr kumimoji="1" lang="ja-JP" altLang="en-US" sz="1800" dirty="0">
              <a:solidFill>
                <a:srgbClr val="FF0000"/>
              </a:solidFill>
              <a:latin typeface="Arial" pitchFamily="34" charset="0"/>
              <a:cs typeface="Arial" pitchFamily="34" charset="0"/>
            </a:endParaRPr>
          </a:p>
        </p:txBody>
      </p:sp>
      <p:sp>
        <p:nvSpPr>
          <p:cNvPr id="10" name="テキスト ボックス 9"/>
          <p:cNvSpPr txBox="1"/>
          <p:nvPr/>
        </p:nvSpPr>
        <p:spPr>
          <a:xfrm>
            <a:off x="4427984" y="908720"/>
            <a:ext cx="4176464" cy="341632"/>
          </a:xfrm>
          <a:prstGeom prst="rect">
            <a:avLst/>
          </a:prstGeom>
          <a:solidFill>
            <a:schemeClr val="bg1"/>
          </a:solidFill>
          <a:ln>
            <a:noFill/>
          </a:ln>
        </p:spPr>
        <p:txBody>
          <a:bodyPr wrap="square" rtlCol="0">
            <a:spAutoFit/>
          </a:bodyPr>
          <a:lstStyle/>
          <a:p>
            <a:pPr>
              <a:lnSpc>
                <a:spcPct val="90000"/>
              </a:lnSpc>
            </a:pPr>
            <a:r>
              <a:rPr kumimoji="1" lang="en-US" altLang="ja-JP" dirty="0">
                <a:solidFill>
                  <a:srgbClr val="FF0000"/>
                </a:solidFill>
                <a:latin typeface="Arial" pitchFamily="34" charset="0"/>
                <a:cs typeface="Arial" pitchFamily="34" charset="0"/>
              </a:rPr>
              <a:t>Confirmation </a:t>
            </a:r>
            <a:r>
              <a:rPr lang="en-US" altLang="ja-JP" dirty="0">
                <a:solidFill>
                  <a:srgbClr val="FF0000"/>
                </a:solidFill>
                <a:latin typeface="Arial" pitchFamily="34" charset="0"/>
                <a:cs typeface="Arial" pitchFamily="34" charset="0"/>
              </a:rPr>
              <a:t>of calculation options 2</a:t>
            </a: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52</a:t>
            </a:fld>
            <a:endParaRPr lang="ja-JP"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3" cstate="print"/>
          <a:srcRect/>
          <a:stretch>
            <a:fillRect/>
          </a:stretch>
        </p:blipFill>
        <p:spPr bwMode="auto">
          <a:xfrm>
            <a:off x="0" y="0"/>
            <a:ext cx="9144000" cy="6870023"/>
          </a:xfrm>
          <a:prstGeom prst="rect">
            <a:avLst/>
          </a:prstGeom>
          <a:noFill/>
          <a:ln w="9525">
            <a:noFill/>
            <a:miter lim="800000"/>
            <a:headEnd/>
            <a:tailEnd/>
          </a:ln>
        </p:spPr>
      </p:pic>
      <p:sp>
        <p:nvSpPr>
          <p:cNvPr id="4" name="テキスト ボックス 3"/>
          <p:cNvSpPr txBox="1"/>
          <p:nvPr/>
        </p:nvSpPr>
        <p:spPr>
          <a:xfrm>
            <a:off x="7036615" y="2829862"/>
            <a:ext cx="492443" cy="467051"/>
          </a:xfrm>
          <a:prstGeom prst="rect">
            <a:avLst/>
          </a:prstGeom>
          <a:noFill/>
        </p:spPr>
        <p:txBody>
          <a:bodyPr wrap="square" rtlCol="0">
            <a:spAutoFit/>
          </a:bodyPr>
          <a:lstStyle/>
          <a:p>
            <a:r>
              <a:rPr kumimoji="1" lang="ja-JP" altLang="en-US" b="1" dirty="0">
                <a:solidFill>
                  <a:srgbClr val="FF0000"/>
                </a:solidFill>
              </a:rPr>
              <a:t>①</a:t>
            </a:r>
          </a:p>
        </p:txBody>
      </p:sp>
      <p:sp>
        <p:nvSpPr>
          <p:cNvPr id="5" name="角丸四角形 4"/>
          <p:cNvSpPr/>
          <p:nvPr/>
        </p:nvSpPr>
        <p:spPr bwMode="auto">
          <a:xfrm>
            <a:off x="7482979" y="3280095"/>
            <a:ext cx="1551963" cy="142614"/>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6" name="角丸四角形 5"/>
          <p:cNvSpPr/>
          <p:nvPr/>
        </p:nvSpPr>
        <p:spPr bwMode="auto">
          <a:xfrm>
            <a:off x="755619" y="4253217"/>
            <a:ext cx="1442879" cy="152427"/>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7" name="テキスト ボックス 6"/>
          <p:cNvSpPr txBox="1"/>
          <p:nvPr/>
        </p:nvSpPr>
        <p:spPr>
          <a:xfrm>
            <a:off x="422567" y="3707265"/>
            <a:ext cx="492443" cy="467051"/>
          </a:xfrm>
          <a:prstGeom prst="rect">
            <a:avLst/>
          </a:prstGeom>
          <a:noFill/>
        </p:spPr>
        <p:txBody>
          <a:bodyPr wrap="square" rtlCol="0">
            <a:spAutoFit/>
          </a:bodyPr>
          <a:lstStyle/>
          <a:p>
            <a:r>
              <a:rPr kumimoji="1" lang="ja-JP" altLang="en-US" b="1" dirty="0">
                <a:solidFill>
                  <a:srgbClr val="FF0000"/>
                </a:solidFill>
              </a:rPr>
              <a:t>②</a:t>
            </a:r>
          </a:p>
        </p:txBody>
      </p:sp>
      <p:sp>
        <p:nvSpPr>
          <p:cNvPr id="8" name="角丸四角形 7"/>
          <p:cNvSpPr/>
          <p:nvPr/>
        </p:nvSpPr>
        <p:spPr bwMode="auto">
          <a:xfrm>
            <a:off x="2623568" y="6551801"/>
            <a:ext cx="2275603" cy="192948"/>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9" name="テキスト ボックス 8"/>
          <p:cNvSpPr txBox="1"/>
          <p:nvPr/>
        </p:nvSpPr>
        <p:spPr>
          <a:xfrm>
            <a:off x="2280173" y="6117880"/>
            <a:ext cx="492443" cy="467051"/>
          </a:xfrm>
          <a:prstGeom prst="rect">
            <a:avLst/>
          </a:prstGeom>
          <a:noFill/>
        </p:spPr>
        <p:txBody>
          <a:bodyPr wrap="square" rtlCol="0">
            <a:spAutoFit/>
          </a:bodyPr>
          <a:lstStyle/>
          <a:p>
            <a:r>
              <a:rPr kumimoji="1" lang="ja-JP" altLang="en-US" b="1" dirty="0">
                <a:solidFill>
                  <a:srgbClr val="FF0000"/>
                </a:solidFill>
              </a:rPr>
              <a:t>③</a:t>
            </a:r>
          </a:p>
        </p:txBody>
      </p:sp>
      <p:sp>
        <p:nvSpPr>
          <p:cNvPr id="10" name="テキスト ボックス 9"/>
          <p:cNvSpPr txBox="1"/>
          <p:nvPr/>
        </p:nvSpPr>
        <p:spPr>
          <a:xfrm>
            <a:off x="2813708" y="3425637"/>
            <a:ext cx="4134555" cy="840230"/>
          </a:xfrm>
          <a:prstGeom prst="rect">
            <a:avLst/>
          </a:prstGeom>
          <a:solidFill>
            <a:schemeClr val="bg1"/>
          </a:solidFill>
          <a:ln>
            <a:noFill/>
          </a:ln>
        </p:spPr>
        <p:txBody>
          <a:bodyPr wrap="square" rtlCol="0">
            <a:spAutoFit/>
          </a:bodyPr>
          <a:lstStyle/>
          <a:p>
            <a:pPr>
              <a:lnSpc>
                <a:spcPct val="90000"/>
              </a:lnSpc>
            </a:pPr>
            <a:r>
              <a:rPr kumimoji="1" lang="en-US" altLang="ja-JP" sz="1800" dirty="0">
                <a:solidFill>
                  <a:srgbClr val="FF0000"/>
                </a:solidFill>
                <a:latin typeface="+mn-lt"/>
              </a:rPr>
              <a:t>Remove the chemicals belonging to a </a:t>
            </a:r>
            <a:r>
              <a:rPr lang="en-US" altLang="ja-JP" dirty="0">
                <a:solidFill>
                  <a:srgbClr val="FF0000"/>
                </a:solidFill>
                <a:latin typeface="+mn-lt"/>
              </a:rPr>
              <a:t>category to which the target chemical dose not belong.</a:t>
            </a:r>
            <a:r>
              <a:rPr kumimoji="1" lang="en-US" altLang="ja-JP" sz="1800" dirty="0">
                <a:solidFill>
                  <a:srgbClr val="FF0000"/>
                </a:solidFill>
                <a:latin typeface="+mn-lt"/>
              </a:rPr>
              <a:t> </a:t>
            </a:r>
            <a:endParaRPr kumimoji="1" lang="ja-JP" altLang="en-US" sz="1800" dirty="0">
              <a:solidFill>
                <a:srgbClr val="FF0000"/>
              </a:solidFill>
              <a:latin typeface="+mn-lt"/>
            </a:endParaRPr>
          </a:p>
        </p:txBody>
      </p:sp>
      <p:sp>
        <p:nvSpPr>
          <p:cNvPr id="11" name="テキスト ボックス 10"/>
          <p:cNvSpPr txBox="1"/>
          <p:nvPr/>
        </p:nvSpPr>
        <p:spPr>
          <a:xfrm>
            <a:off x="5570289" y="627084"/>
            <a:ext cx="2890143" cy="353644"/>
          </a:xfrm>
          <a:prstGeom prst="rect">
            <a:avLst/>
          </a:prstGeom>
          <a:solidFill>
            <a:schemeClr val="bg1"/>
          </a:solidFill>
          <a:ln>
            <a:noFill/>
          </a:ln>
        </p:spPr>
        <p:txBody>
          <a:bodyPr wrap="square" rtlCol="0">
            <a:spAutoFit/>
          </a:bodyPr>
          <a:lstStyle/>
          <a:p>
            <a:pPr>
              <a:lnSpc>
                <a:spcPct val="90000"/>
              </a:lnSpc>
            </a:pPr>
            <a:r>
              <a:rPr lang="en-US" altLang="ja-JP" dirty="0" err="1">
                <a:solidFill>
                  <a:srgbClr val="FF0000"/>
                </a:solidFill>
                <a:latin typeface="+mn-lt"/>
              </a:rPr>
              <a:t>Subcategorization</a:t>
            </a:r>
            <a:r>
              <a:rPr lang="en-US" altLang="ja-JP" dirty="0">
                <a:solidFill>
                  <a:srgbClr val="FF0000"/>
                </a:solidFill>
                <a:latin typeface="+mn-lt"/>
              </a:rPr>
              <a:t> by profiler</a:t>
            </a:r>
            <a:endParaRPr kumimoji="1" lang="en-US" altLang="ja-JP" dirty="0">
              <a:solidFill>
                <a:srgbClr val="FF0000"/>
              </a:solidFill>
              <a:latin typeface="+mn-lt"/>
            </a:endParaRPr>
          </a:p>
        </p:txBody>
      </p:sp>
      <p:sp>
        <p:nvSpPr>
          <p:cNvPr id="12" name="テキスト ボックス 11"/>
          <p:cNvSpPr txBox="1"/>
          <p:nvPr/>
        </p:nvSpPr>
        <p:spPr>
          <a:xfrm>
            <a:off x="4806657" y="104372"/>
            <a:ext cx="492443" cy="467051"/>
          </a:xfrm>
          <a:prstGeom prst="rect">
            <a:avLst/>
          </a:prstGeom>
          <a:noFill/>
        </p:spPr>
        <p:txBody>
          <a:bodyPr wrap="square" rtlCol="0">
            <a:spAutoFit/>
          </a:bodyPr>
          <a:lstStyle/>
          <a:p>
            <a:r>
              <a:rPr lang="ja-JP" altLang="en-US" b="1" dirty="0">
                <a:solidFill>
                  <a:srgbClr val="FF0000"/>
                </a:solidFill>
              </a:rPr>
              <a:t>④</a:t>
            </a:r>
            <a:endParaRPr kumimoji="1" lang="ja-JP" altLang="en-US" b="1" dirty="0">
              <a:solidFill>
                <a:srgbClr val="FF0000"/>
              </a:solidFill>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53</a:t>
            </a:fld>
            <a:endParaRPr lang="ja-JP"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3" cstate="print"/>
          <a:srcRect/>
          <a:stretch>
            <a:fillRect/>
          </a:stretch>
        </p:blipFill>
        <p:spPr bwMode="auto">
          <a:xfrm>
            <a:off x="0" y="0"/>
            <a:ext cx="9144000" cy="6870023"/>
          </a:xfrm>
          <a:prstGeom prst="rect">
            <a:avLst/>
          </a:prstGeom>
          <a:noFill/>
          <a:ln w="9525">
            <a:noFill/>
            <a:miter lim="800000"/>
            <a:headEnd/>
            <a:tailEnd/>
          </a:ln>
        </p:spPr>
      </p:pic>
      <p:sp>
        <p:nvSpPr>
          <p:cNvPr id="4" name="テキスト ボックス 3"/>
          <p:cNvSpPr txBox="1"/>
          <p:nvPr/>
        </p:nvSpPr>
        <p:spPr>
          <a:xfrm>
            <a:off x="5652121" y="855120"/>
            <a:ext cx="3096343" cy="341632"/>
          </a:xfrm>
          <a:prstGeom prst="rect">
            <a:avLst/>
          </a:prstGeom>
          <a:solidFill>
            <a:schemeClr val="bg1"/>
          </a:solidFill>
          <a:ln>
            <a:noFill/>
          </a:ln>
        </p:spPr>
        <p:txBody>
          <a:bodyPr wrap="square" rtlCol="0">
            <a:spAutoFit/>
          </a:bodyPr>
          <a:lstStyle/>
          <a:p>
            <a:pPr>
              <a:lnSpc>
                <a:spcPct val="90000"/>
              </a:lnSpc>
            </a:pPr>
            <a:r>
              <a:rPr kumimoji="1" lang="en-US" altLang="ja-JP" dirty="0" err="1">
                <a:solidFill>
                  <a:srgbClr val="FF0000"/>
                </a:solidFill>
                <a:latin typeface="+mn-lt"/>
              </a:rPr>
              <a:t>Subcategorization</a:t>
            </a:r>
            <a:r>
              <a:rPr kumimoji="1" lang="en-US" altLang="ja-JP" dirty="0">
                <a:solidFill>
                  <a:srgbClr val="FF0000"/>
                </a:solidFill>
                <a:latin typeface="+mn-lt"/>
              </a:rPr>
              <a:t> by  profiler</a:t>
            </a:r>
          </a:p>
        </p:txBody>
      </p:sp>
      <p:sp>
        <p:nvSpPr>
          <p:cNvPr id="5" name="角丸四角形 4"/>
          <p:cNvSpPr/>
          <p:nvPr/>
        </p:nvSpPr>
        <p:spPr bwMode="auto">
          <a:xfrm>
            <a:off x="4932040" y="3212976"/>
            <a:ext cx="1551963" cy="142614"/>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54</a:t>
            </a:fld>
            <a:endParaRPr lang="ja-JP"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3" cstate="print"/>
          <a:srcRect/>
          <a:stretch>
            <a:fillRect/>
          </a:stretch>
        </p:blipFill>
        <p:spPr bwMode="auto">
          <a:xfrm>
            <a:off x="1" y="0"/>
            <a:ext cx="9127998" cy="6858000"/>
          </a:xfrm>
          <a:prstGeom prst="rect">
            <a:avLst/>
          </a:prstGeom>
          <a:noFill/>
          <a:ln w="9525">
            <a:noFill/>
            <a:miter lim="800000"/>
            <a:headEnd/>
            <a:tailEnd/>
          </a:ln>
        </p:spPr>
      </p:pic>
      <p:sp>
        <p:nvSpPr>
          <p:cNvPr id="6" name="テキスト ボックス 5"/>
          <p:cNvSpPr txBox="1"/>
          <p:nvPr/>
        </p:nvSpPr>
        <p:spPr>
          <a:xfrm>
            <a:off x="7028225" y="3229696"/>
            <a:ext cx="492443" cy="467051"/>
          </a:xfrm>
          <a:prstGeom prst="rect">
            <a:avLst/>
          </a:prstGeom>
          <a:noFill/>
        </p:spPr>
        <p:txBody>
          <a:bodyPr wrap="square" rtlCol="0">
            <a:spAutoFit/>
          </a:bodyPr>
          <a:lstStyle/>
          <a:p>
            <a:r>
              <a:rPr kumimoji="1" lang="ja-JP" altLang="en-US" b="1" dirty="0">
                <a:solidFill>
                  <a:srgbClr val="FF0000"/>
                </a:solidFill>
              </a:rPr>
              <a:t>①</a:t>
            </a:r>
          </a:p>
        </p:txBody>
      </p:sp>
      <p:sp>
        <p:nvSpPr>
          <p:cNvPr id="7" name="角丸四角形 6"/>
          <p:cNvSpPr/>
          <p:nvPr/>
        </p:nvSpPr>
        <p:spPr bwMode="auto">
          <a:xfrm>
            <a:off x="7457813" y="3590488"/>
            <a:ext cx="1577130" cy="159392"/>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8" name="角丸四角形 7"/>
          <p:cNvSpPr/>
          <p:nvPr/>
        </p:nvSpPr>
        <p:spPr bwMode="auto">
          <a:xfrm>
            <a:off x="521516" y="2333537"/>
            <a:ext cx="1206616" cy="149604"/>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9" name="角丸四角形 8"/>
          <p:cNvSpPr/>
          <p:nvPr/>
        </p:nvSpPr>
        <p:spPr bwMode="auto">
          <a:xfrm>
            <a:off x="1873542" y="2343323"/>
            <a:ext cx="1289108" cy="131429"/>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0" name="角丸四角形 9"/>
          <p:cNvSpPr/>
          <p:nvPr/>
        </p:nvSpPr>
        <p:spPr bwMode="auto">
          <a:xfrm>
            <a:off x="1866551" y="4559415"/>
            <a:ext cx="1289108" cy="156595"/>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1" name="テキスト ボックス 10"/>
          <p:cNvSpPr txBox="1"/>
          <p:nvPr/>
        </p:nvSpPr>
        <p:spPr>
          <a:xfrm>
            <a:off x="200984" y="1905634"/>
            <a:ext cx="492443" cy="467051"/>
          </a:xfrm>
          <a:prstGeom prst="rect">
            <a:avLst/>
          </a:prstGeom>
          <a:noFill/>
        </p:spPr>
        <p:txBody>
          <a:bodyPr wrap="square" rtlCol="0">
            <a:spAutoFit/>
          </a:bodyPr>
          <a:lstStyle/>
          <a:p>
            <a:r>
              <a:rPr kumimoji="1" lang="ja-JP" altLang="en-US" b="1" dirty="0">
                <a:solidFill>
                  <a:srgbClr val="FF0000"/>
                </a:solidFill>
              </a:rPr>
              <a:t>②</a:t>
            </a:r>
          </a:p>
        </p:txBody>
      </p:sp>
      <p:sp>
        <p:nvSpPr>
          <p:cNvPr id="12" name="テキスト ボックス 11"/>
          <p:cNvSpPr txBox="1"/>
          <p:nvPr/>
        </p:nvSpPr>
        <p:spPr>
          <a:xfrm>
            <a:off x="2155618" y="1922412"/>
            <a:ext cx="492443" cy="467051"/>
          </a:xfrm>
          <a:prstGeom prst="rect">
            <a:avLst/>
          </a:prstGeom>
          <a:noFill/>
        </p:spPr>
        <p:txBody>
          <a:bodyPr wrap="square" rtlCol="0">
            <a:spAutoFit/>
          </a:bodyPr>
          <a:lstStyle/>
          <a:p>
            <a:r>
              <a:rPr kumimoji="1" lang="ja-JP" altLang="en-US" b="1" dirty="0">
                <a:solidFill>
                  <a:srgbClr val="FF0000"/>
                </a:solidFill>
              </a:rPr>
              <a:t>③</a:t>
            </a:r>
          </a:p>
        </p:txBody>
      </p:sp>
      <p:sp>
        <p:nvSpPr>
          <p:cNvPr id="13" name="テキスト ボックス 12"/>
          <p:cNvSpPr txBox="1"/>
          <p:nvPr/>
        </p:nvSpPr>
        <p:spPr>
          <a:xfrm>
            <a:off x="1469119" y="4155281"/>
            <a:ext cx="492443" cy="467051"/>
          </a:xfrm>
          <a:prstGeom prst="rect">
            <a:avLst/>
          </a:prstGeom>
          <a:noFill/>
        </p:spPr>
        <p:txBody>
          <a:bodyPr wrap="square" rtlCol="0">
            <a:spAutoFit/>
          </a:bodyPr>
          <a:lstStyle/>
          <a:p>
            <a:r>
              <a:rPr kumimoji="1" lang="ja-JP" altLang="en-US" b="1" dirty="0">
                <a:solidFill>
                  <a:srgbClr val="FF0000"/>
                </a:solidFill>
              </a:rPr>
              <a:t>④</a:t>
            </a:r>
          </a:p>
        </p:txBody>
      </p:sp>
      <p:sp>
        <p:nvSpPr>
          <p:cNvPr id="14" name="テキスト ボックス 13"/>
          <p:cNvSpPr txBox="1"/>
          <p:nvPr/>
        </p:nvSpPr>
        <p:spPr>
          <a:xfrm>
            <a:off x="3103692" y="238596"/>
            <a:ext cx="492443" cy="467051"/>
          </a:xfrm>
          <a:prstGeom prst="rect">
            <a:avLst/>
          </a:prstGeom>
          <a:noFill/>
        </p:spPr>
        <p:txBody>
          <a:bodyPr wrap="square" rtlCol="0">
            <a:spAutoFit/>
          </a:bodyPr>
          <a:lstStyle/>
          <a:p>
            <a:r>
              <a:rPr lang="ja-JP" altLang="en-US" b="1" dirty="0">
                <a:solidFill>
                  <a:srgbClr val="FF0000"/>
                </a:solidFill>
              </a:rPr>
              <a:t>④</a:t>
            </a:r>
            <a:endParaRPr kumimoji="1" lang="ja-JP" altLang="en-US" b="1" dirty="0">
              <a:solidFill>
                <a:srgbClr val="FF0000"/>
              </a:solidFill>
            </a:endParaRPr>
          </a:p>
        </p:txBody>
      </p:sp>
      <p:sp>
        <p:nvSpPr>
          <p:cNvPr id="15" name="テキスト ボックス 14"/>
          <p:cNvSpPr txBox="1"/>
          <p:nvPr/>
        </p:nvSpPr>
        <p:spPr>
          <a:xfrm>
            <a:off x="5436096" y="764704"/>
            <a:ext cx="3476628" cy="341632"/>
          </a:xfrm>
          <a:prstGeom prst="rect">
            <a:avLst/>
          </a:prstGeom>
          <a:solidFill>
            <a:schemeClr val="bg1"/>
          </a:solidFill>
          <a:ln>
            <a:noFill/>
          </a:ln>
        </p:spPr>
        <p:txBody>
          <a:bodyPr wrap="square" rtlCol="0">
            <a:spAutoFit/>
          </a:bodyPr>
          <a:lstStyle/>
          <a:p>
            <a:pPr>
              <a:lnSpc>
                <a:spcPct val="90000"/>
              </a:lnSpc>
            </a:pPr>
            <a:r>
              <a:rPr kumimoji="1" lang="en-US" altLang="ja-JP" dirty="0" err="1">
                <a:solidFill>
                  <a:srgbClr val="FF0000"/>
                </a:solidFill>
                <a:latin typeface="+mn-lt"/>
              </a:rPr>
              <a:t>Subcategoriztion</a:t>
            </a:r>
            <a:r>
              <a:rPr kumimoji="1" lang="en-US" altLang="ja-JP" dirty="0">
                <a:solidFill>
                  <a:srgbClr val="FF0000"/>
                </a:solidFill>
                <a:latin typeface="+mn-lt"/>
              </a:rPr>
              <a:t> by test condition</a:t>
            </a: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55</a:t>
            </a:fld>
            <a:endParaRPr lang="ja-JP"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p:cNvPicPr>
            <a:picLocks noChangeAspect="1" noChangeArrowheads="1"/>
          </p:cNvPicPr>
          <p:nvPr/>
        </p:nvPicPr>
        <p:blipFill>
          <a:blip r:embed="rId3" cstate="print"/>
          <a:srcRect/>
          <a:stretch>
            <a:fillRect/>
          </a:stretch>
        </p:blipFill>
        <p:spPr bwMode="auto">
          <a:xfrm>
            <a:off x="0" y="0"/>
            <a:ext cx="9127998" cy="6858000"/>
          </a:xfrm>
          <a:prstGeom prst="rect">
            <a:avLst/>
          </a:prstGeom>
          <a:noFill/>
          <a:ln w="9525">
            <a:noFill/>
            <a:miter lim="800000"/>
            <a:headEnd/>
            <a:tailEnd/>
          </a:ln>
        </p:spPr>
      </p:pic>
      <p:sp>
        <p:nvSpPr>
          <p:cNvPr id="4" name="正方形/長方形 3"/>
          <p:cNvSpPr/>
          <p:nvPr/>
        </p:nvSpPr>
        <p:spPr bwMode="auto">
          <a:xfrm>
            <a:off x="4982478" y="5365925"/>
            <a:ext cx="698500" cy="762000"/>
          </a:xfrm>
          <a:prstGeom prst="rect">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5" name="テキスト ボックス 4"/>
          <p:cNvSpPr txBox="1"/>
          <p:nvPr/>
        </p:nvSpPr>
        <p:spPr>
          <a:xfrm>
            <a:off x="4860032" y="4743552"/>
            <a:ext cx="950304" cy="341632"/>
          </a:xfrm>
          <a:prstGeom prst="rect">
            <a:avLst/>
          </a:prstGeom>
          <a:solidFill>
            <a:schemeClr val="bg1"/>
          </a:solidFill>
          <a:ln>
            <a:noFill/>
          </a:ln>
        </p:spPr>
        <p:txBody>
          <a:bodyPr wrap="square" rtlCol="0">
            <a:spAutoFit/>
          </a:bodyPr>
          <a:lstStyle/>
          <a:p>
            <a:pPr>
              <a:lnSpc>
                <a:spcPct val="90000"/>
              </a:lnSpc>
            </a:pPr>
            <a:r>
              <a:rPr kumimoji="1" lang="en-US" altLang="ja-JP" sz="1800" dirty="0">
                <a:solidFill>
                  <a:srgbClr val="FF0000"/>
                </a:solidFill>
                <a:latin typeface="+mn-lt"/>
              </a:rPr>
              <a:t>Zoom in</a:t>
            </a:r>
            <a:endParaRPr kumimoji="1" lang="ja-JP" altLang="en-US" sz="1800" dirty="0">
              <a:solidFill>
                <a:srgbClr val="FF0000"/>
              </a:solidFill>
              <a:latin typeface="+mn-lt"/>
            </a:endParaRPr>
          </a:p>
        </p:txBody>
      </p:sp>
      <p:cxnSp>
        <p:nvCxnSpPr>
          <p:cNvPr id="6" name="直線矢印コネクタ 5"/>
          <p:cNvCxnSpPr/>
          <p:nvPr/>
        </p:nvCxnSpPr>
        <p:spPr bwMode="auto">
          <a:xfrm>
            <a:off x="4999839" y="5394121"/>
            <a:ext cx="681139" cy="733804"/>
          </a:xfrm>
          <a:prstGeom prst="straightConnector1">
            <a:avLst/>
          </a:prstGeom>
          <a:noFill/>
          <a:ln w="38100" cap="flat" cmpd="sng" algn="ctr">
            <a:solidFill>
              <a:srgbClr val="FF0000"/>
            </a:solidFill>
            <a:prstDash val="solid"/>
            <a:round/>
            <a:headEnd type="none" w="med" len="med"/>
            <a:tailEnd type="arrow"/>
          </a:ln>
          <a:effectLst/>
        </p:spPr>
      </p:cxn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56</a:t>
            </a:fld>
            <a:endParaRPr lang="ja-JP"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p:cNvPicPr>
            <a:picLocks noChangeAspect="1" noChangeArrowheads="1"/>
          </p:cNvPicPr>
          <p:nvPr/>
        </p:nvPicPr>
        <p:blipFill>
          <a:blip r:embed="rId3" cstate="print"/>
          <a:srcRect/>
          <a:stretch>
            <a:fillRect/>
          </a:stretch>
        </p:blipFill>
        <p:spPr bwMode="auto">
          <a:xfrm>
            <a:off x="1" y="0"/>
            <a:ext cx="9127998" cy="6858000"/>
          </a:xfrm>
          <a:prstGeom prst="rect">
            <a:avLst/>
          </a:prstGeom>
          <a:noFill/>
          <a:ln w="9525">
            <a:noFill/>
            <a:miter lim="800000"/>
            <a:headEnd/>
            <a:tailEnd/>
          </a:ln>
        </p:spPr>
      </p:pic>
      <p:pic>
        <p:nvPicPr>
          <p:cNvPr id="86020" name="Picture 4"/>
          <p:cNvPicPr>
            <a:picLocks noChangeAspect="1" noChangeArrowheads="1"/>
          </p:cNvPicPr>
          <p:nvPr/>
        </p:nvPicPr>
        <p:blipFill>
          <a:blip r:embed="rId4" cstate="print"/>
          <a:srcRect/>
          <a:stretch>
            <a:fillRect/>
          </a:stretch>
        </p:blipFill>
        <p:spPr bwMode="auto">
          <a:xfrm>
            <a:off x="2197915" y="327650"/>
            <a:ext cx="2567032" cy="3600975"/>
          </a:xfrm>
          <a:prstGeom prst="rect">
            <a:avLst/>
          </a:prstGeom>
          <a:noFill/>
          <a:ln w="9525">
            <a:noFill/>
            <a:miter lim="800000"/>
            <a:headEnd/>
            <a:tailEnd/>
          </a:ln>
        </p:spPr>
      </p:pic>
      <p:pic>
        <p:nvPicPr>
          <p:cNvPr id="86021" name="Picture 5"/>
          <p:cNvPicPr>
            <a:picLocks noChangeAspect="1" noChangeArrowheads="1"/>
          </p:cNvPicPr>
          <p:nvPr/>
        </p:nvPicPr>
        <p:blipFill>
          <a:blip r:embed="rId5" cstate="print"/>
          <a:srcRect/>
          <a:stretch>
            <a:fillRect/>
          </a:stretch>
        </p:blipFill>
        <p:spPr bwMode="auto">
          <a:xfrm>
            <a:off x="6535023" y="2273419"/>
            <a:ext cx="2502742" cy="3510791"/>
          </a:xfrm>
          <a:prstGeom prst="rect">
            <a:avLst/>
          </a:prstGeom>
          <a:noFill/>
          <a:ln w="9525">
            <a:noFill/>
            <a:miter lim="800000"/>
            <a:headEnd/>
            <a:tailEnd/>
          </a:ln>
        </p:spPr>
      </p:pic>
      <p:pic>
        <p:nvPicPr>
          <p:cNvPr id="86022" name="Picture 6"/>
          <p:cNvPicPr>
            <a:picLocks noChangeAspect="1" noChangeArrowheads="1"/>
          </p:cNvPicPr>
          <p:nvPr/>
        </p:nvPicPr>
        <p:blipFill>
          <a:blip r:embed="rId6" cstate="print"/>
          <a:srcRect/>
          <a:stretch>
            <a:fillRect/>
          </a:stretch>
        </p:blipFill>
        <p:spPr bwMode="auto">
          <a:xfrm>
            <a:off x="1053866" y="3179428"/>
            <a:ext cx="2447925" cy="3433895"/>
          </a:xfrm>
          <a:prstGeom prst="rect">
            <a:avLst/>
          </a:prstGeom>
          <a:noFill/>
          <a:ln w="9525">
            <a:noFill/>
            <a:miter lim="800000"/>
            <a:headEnd/>
            <a:tailEnd/>
          </a:ln>
        </p:spPr>
      </p:pic>
      <p:cxnSp>
        <p:nvCxnSpPr>
          <p:cNvPr id="9" name="直線矢印コネクタ 8"/>
          <p:cNvCxnSpPr/>
          <p:nvPr/>
        </p:nvCxnSpPr>
        <p:spPr bwMode="auto">
          <a:xfrm flipH="1" flipV="1">
            <a:off x="4429387" y="2583810"/>
            <a:ext cx="897622" cy="1325460"/>
          </a:xfrm>
          <a:prstGeom prst="straightConnector1">
            <a:avLst/>
          </a:prstGeom>
          <a:noFill/>
          <a:ln w="38100" cap="flat" cmpd="sng" algn="ctr">
            <a:solidFill>
              <a:srgbClr val="FF0000"/>
            </a:solidFill>
            <a:prstDash val="solid"/>
            <a:round/>
            <a:headEnd type="none" w="med" len="med"/>
            <a:tailEnd type="arrow"/>
          </a:ln>
          <a:effectLst/>
        </p:spPr>
      </p:cxnSp>
      <p:cxnSp>
        <p:nvCxnSpPr>
          <p:cNvPr id="10" name="直線矢印コネクタ 9"/>
          <p:cNvCxnSpPr/>
          <p:nvPr/>
        </p:nvCxnSpPr>
        <p:spPr bwMode="auto">
          <a:xfrm flipV="1">
            <a:off x="5529160" y="3959604"/>
            <a:ext cx="1374979" cy="370221"/>
          </a:xfrm>
          <a:prstGeom prst="straightConnector1">
            <a:avLst/>
          </a:prstGeom>
          <a:noFill/>
          <a:ln w="38100" cap="flat" cmpd="sng" algn="ctr">
            <a:solidFill>
              <a:srgbClr val="FF0000"/>
            </a:solidFill>
            <a:prstDash val="solid"/>
            <a:round/>
            <a:headEnd type="none" w="med" len="med"/>
            <a:tailEnd type="arrow"/>
          </a:ln>
          <a:effectLst/>
        </p:spPr>
      </p:cxnSp>
      <p:cxnSp>
        <p:nvCxnSpPr>
          <p:cNvPr id="11" name="直線矢印コネクタ 10"/>
          <p:cNvCxnSpPr/>
          <p:nvPr/>
        </p:nvCxnSpPr>
        <p:spPr bwMode="auto">
          <a:xfrm flipH="1" flipV="1">
            <a:off x="2910980" y="4798503"/>
            <a:ext cx="2422670" cy="425626"/>
          </a:xfrm>
          <a:prstGeom prst="straightConnector1">
            <a:avLst/>
          </a:prstGeom>
          <a:noFill/>
          <a:ln w="38100" cap="flat" cmpd="sng" algn="ctr">
            <a:solidFill>
              <a:srgbClr val="FF0000"/>
            </a:solidFill>
            <a:prstDash val="solid"/>
            <a:round/>
            <a:headEnd type="none" w="med" len="med"/>
            <a:tailEnd type="arrow"/>
          </a:ln>
          <a:effectLst/>
        </p:spPr>
      </p:cxnSp>
      <p:sp>
        <p:nvSpPr>
          <p:cNvPr id="22" name="テキスト ボックス 21"/>
          <p:cNvSpPr txBox="1"/>
          <p:nvPr/>
        </p:nvSpPr>
        <p:spPr>
          <a:xfrm>
            <a:off x="4499992" y="692696"/>
            <a:ext cx="4456832" cy="341632"/>
          </a:xfrm>
          <a:prstGeom prst="rect">
            <a:avLst/>
          </a:prstGeom>
          <a:solidFill>
            <a:schemeClr val="bg1"/>
          </a:solidFill>
          <a:ln>
            <a:noFill/>
          </a:ln>
        </p:spPr>
        <p:txBody>
          <a:bodyPr wrap="square" rtlCol="0">
            <a:spAutoFit/>
          </a:bodyPr>
          <a:lstStyle/>
          <a:p>
            <a:pPr>
              <a:lnSpc>
                <a:spcPct val="90000"/>
              </a:lnSpc>
            </a:pPr>
            <a:r>
              <a:rPr lang="en-US" altLang="ja-JP" dirty="0">
                <a:solidFill>
                  <a:srgbClr val="FF0000"/>
                </a:solidFill>
              </a:rPr>
              <a:t>Information of the chemicals each point</a:t>
            </a:r>
            <a:endParaRPr lang="ja-JP" altLang="en-US" dirty="0">
              <a:solidFill>
                <a:srgbClr val="FF0000"/>
              </a:solidFill>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57</a:t>
            </a:fld>
            <a:endParaRPr lang="ja-JP"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3" name="Picture 3"/>
          <p:cNvPicPr>
            <a:picLocks noChangeAspect="1" noChangeArrowheads="1"/>
          </p:cNvPicPr>
          <p:nvPr/>
        </p:nvPicPr>
        <p:blipFill>
          <a:blip r:embed="rId3" cstate="print"/>
          <a:srcRect/>
          <a:stretch>
            <a:fillRect/>
          </a:stretch>
        </p:blipFill>
        <p:spPr bwMode="auto">
          <a:xfrm>
            <a:off x="0" y="0"/>
            <a:ext cx="9127999" cy="6858000"/>
          </a:xfrm>
          <a:prstGeom prst="rect">
            <a:avLst/>
          </a:prstGeom>
          <a:noFill/>
          <a:ln w="9525">
            <a:noFill/>
            <a:miter lim="800000"/>
            <a:headEnd/>
            <a:tailEnd/>
          </a:ln>
        </p:spPr>
      </p:pic>
      <p:sp>
        <p:nvSpPr>
          <p:cNvPr id="5" name="角丸四角形 4"/>
          <p:cNvSpPr/>
          <p:nvPr/>
        </p:nvSpPr>
        <p:spPr bwMode="auto">
          <a:xfrm>
            <a:off x="7433839" y="2667698"/>
            <a:ext cx="1710161" cy="196935"/>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6" name="テキスト ボックス 5"/>
          <p:cNvSpPr txBox="1"/>
          <p:nvPr/>
        </p:nvSpPr>
        <p:spPr>
          <a:xfrm>
            <a:off x="427821" y="3834491"/>
            <a:ext cx="4000164" cy="707886"/>
          </a:xfrm>
          <a:prstGeom prst="rect">
            <a:avLst/>
          </a:prstGeom>
          <a:noFill/>
        </p:spPr>
        <p:txBody>
          <a:bodyPr wrap="square" rtlCol="0">
            <a:spAutoFit/>
          </a:bodyPr>
          <a:lstStyle/>
          <a:p>
            <a:r>
              <a:rPr lang="en-US" altLang="ja-JP" sz="2000" dirty="0">
                <a:solidFill>
                  <a:srgbClr val="FF0000"/>
                </a:solidFill>
              </a:rPr>
              <a:t>Predicted LOEL for hemolytic anemia: 17.7 mg/kg/day</a:t>
            </a:r>
            <a:endParaRPr kumimoji="1" lang="ja-JP" altLang="en-US" sz="2000" dirty="0">
              <a:solidFill>
                <a:srgbClr val="FF0000"/>
              </a:solidFill>
            </a:endParaRPr>
          </a:p>
        </p:txBody>
      </p:sp>
      <p:cxnSp>
        <p:nvCxnSpPr>
          <p:cNvPr id="7" name="直線矢印コネクタ 6"/>
          <p:cNvCxnSpPr/>
          <p:nvPr/>
        </p:nvCxnSpPr>
        <p:spPr bwMode="auto">
          <a:xfrm flipH="1">
            <a:off x="4479721" y="3330080"/>
            <a:ext cx="1377544" cy="595968"/>
          </a:xfrm>
          <a:prstGeom prst="straightConnector1">
            <a:avLst/>
          </a:prstGeom>
          <a:noFill/>
          <a:ln w="38100" cap="flat" cmpd="sng" algn="ctr">
            <a:solidFill>
              <a:srgbClr val="FF0000"/>
            </a:solidFill>
            <a:prstDash val="solid"/>
            <a:round/>
            <a:headEnd type="none" w="med" len="med"/>
            <a:tailEnd type="arrow"/>
          </a:ln>
          <a:effectLst/>
        </p:spPr>
      </p:cxnSp>
      <p:sp>
        <p:nvSpPr>
          <p:cNvPr id="8" name="角丸四角形 7"/>
          <p:cNvSpPr/>
          <p:nvPr/>
        </p:nvSpPr>
        <p:spPr bwMode="auto">
          <a:xfrm>
            <a:off x="7425449" y="2898190"/>
            <a:ext cx="1718551" cy="147014"/>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9" name="テキスト ボックス 8"/>
          <p:cNvSpPr txBox="1"/>
          <p:nvPr/>
        </p:nvSpPr>
        <p:spPr>
          <a:xfrm>
            <a:off x="6991730" y="2464694"/>
            <a:ext cx="492443" cy="467051"/>
          </a:xfrm>
          <a:prstGeom prst="rect">
            <a:avLst/>
          </a:prstGeom>
          <a:noFill/>
        </p:spPr>
        <p:txBody>
          <a:bodyPr wrap="square" rtlCol="0">
            <a:spAutoFit/>
          </a:bodyPr>
          <a:lstStyle/>
          <a:p>
            <a:r>
              <a:rPr kumimoji="1" lang="ja-JP" altLang="en-US" b="1" dirty="0">
                <a:solidFill>
                  <a:srgbClr val="FF0000"/>
                </a:solidFill>
              </a:rPr>
              <a:t>①</a:t>
            </a:r>
          </a:p>
        </p:txBody>
      </p:sp>
      <p:sp>
        <p:nvSpPr>
          <p:cNvPr id="10" name="テキスト ボックス 9"/>
          <p:cNvSpPr txBox="1"/>
          <p:nvPr/>
        </p:nvSpPr>
        <p:spPr>
          <a:xfrm>
            <a:off x="6983341" y="2844636"/>
            <a:ext cx="492443" cy="467051"/>
          </a:xfrm>
          <a:prstGeom prst="rect">
            <a:avLst/>
          </a:prstGeom>
          <a:noFill/>
        </p:spPr>
        <p:txBody>
          <a:bodyPr wrap="square" rtlCol="0">
            <a:spAutoFit/>
          </a:bodyPr>
          <a:lstStyle/>
          <a:p>
            <a:r>
              <a:rPr kumimoji="1" lang="ja-JP" altLang="en-US" b="1" dirty="0">
                <a:solidFill>
                  <a:srgbClr val="FF0000"/>
                </a:solidFill>
              </a:rPr>
              <a:t>②</a:t>
            </a: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58</a:t>
            </a:fld>
            <a:endParaRPr lang="ja-JP" alt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p:cNvPicPr>
            <a:picLocks noChangeAspect="1" noChangeArrowheads="1"/>
          </p:cNvPicPr>
          <p:nvPr/>
        </p:nvPicPr>
        <p:blipFill>
          <a:blip r:embed="rId3" cstate="print"/>
          <a:srcRect/>
          <a:stretch>
            <a:fillRect/>
          </a:stretch>
        </p:blipFill>
        <p:spPr bwMode="auto">
          <a:xfrm>
            <a:off x="0" y="0"/>
            <a:ext cx="9127998" cy="6858000"/>
          </a:xfrm>
          <a:prstGeom prst="rect">
            <a:avLst/>
          </a:prstGeom>
          <a:noFill/>
          <a:ln w="9525">
            <a:noFill/>
            <a:miter lim="800000"/>
            <a:headEnd/>
            <a:tailEnd/>
          </a:ln>
        </p:spPr>
      </p:pic>
      <p:sp>
        <p:nvSpPr>
          <p:cNvPr id="5" name="角丸四角形 4"/>
          <p:cNvSpPr/>
          <p:nvPr/>
        </p:nvSpPr>
        <p:spPr bwMode="auto">
          <a:xfrm>
            <a:off x="102909" y="2251886"/>
            <a:ext cx="811491" cy="313018"/>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6" name="角丸四角形 5"/>
          <p:cNvSpPr/>
          <p:nvPr/>
        </p:nvSpPr>
        <p:spPr bwMode="auto">
          <a:xfrm>
            <a:off x="5292080" y="2708920"/>
            <a:ext cx="1008112" cy="144016"/>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59</a:t>
            </a:fld>
            <a:endParaRPr lang="ja-JP" altLang="en-US"/>
          </a:p>
        </p:txBody>
      </p:sp>
    </p:spTree>
    <p:extLst>
      <p:ext uri="{BB962C8B-B14F-4D97-AF65-F5344CB8AC3E}">
        <p14:creationId xmlns:p14="http://schemas.microsoft.com/office/powerpoint/2010/main" val="33842556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1" y="0"/>
            <a:ext cx="9144001" cy="6822696"/>
          </a:xfrm>
          <a:prstGeom prst="rect">
            <a:avLst/>
          </a:prstGeom>
          <a:noFill/>
          <a:ln w="9525">
            <a:noFill/>
            <a:miter lim="800000"/>
            <a:headEnd/>
            <a:tailEnd/>
          </a:ln>
        </p:spPr>
      </p:pic>
      <p:sp>
        <p:nvSpPr>
          <p:cNvPr id="6" name="角丸四角形 5"/>
          <p:cNvSpPr/>
          <p:nvPr/>
        </p:nvSpPr>
        <p:spPr bwMode="auto">
          <a:xfrm>
            <a:off x="104371" y="821804"/>
            <a:ext cx="1079500" cy="2968799"/>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2" name="スライド番号プレースホルダー 1"/>
          <p:cNvSpPr>
            <a:spLocks noGrp="1"/>
          </p:cNvSpPr>
          <p:nvPr>
            <p:ph type="sldNum" sz="quarter" idx="11"/>
          </p:nvPr>
        </p:nvSpPr>
        <p:spPr/>
        <p:txBody>
          <a:bodyPr/>
          <a:lstStyle/>
          <a:p>
            <a:fld id="{153782F7-6725-4562-9038-62508E107D75}" type="slidenum">
              <a:rPr lang="en-US" altLang="ja-JP" smtClean="0"/>
              <a:pPr/>
              <a:t>6</a:t>
            </a:fld>
            <a:endParaRPr lang="en-US" altLang="ja-JP"/>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p:cNvPicPr>
            <a:picLocks noChangeAspect="1" noChangeArrowheads="1"/>
          </p:cNvPicPr>
          <p:nvPr/>
        </p:nvPicPr>
        <p:blipFill>
          <a:blip r:embed="rId3" cstate="print"/>
          <a:srcRect/>
          <a:stretch>
            <a:fillRect/>
          </a:stretch>
        </p:blipFill>
        <p:spPr bwMode="auto">
          <a:xfrm>
            <a:off x="1" y="-1"/>
            <a:ext cx="9143999" cy="6870021"/>
          </a:xfrm>
          <a:prstGeom prst="rect">
            <a:avLst/>
          </a:prstGeom>
          <a:noFill/>
          <a:ln w="9525">
            <a:noFill/>
            <a:miter lim="800000"/>
            <a:headEnd/>
            <a:tailEnd/>
          </a:ln>
        </p:spPr>
      </p:pic>
      <p:sp>
        <p:nvSpPr>
          <p:cNvPr id="4" name="角丸四角形 3"/>
          <p:cNvSpPr/>
          <p:nvPr/>
        </p:nvSpPr>
        <p:spPr bwMode="auto">
          <a:xfrm>
            <a:off x="1277457" y="3456263"/>
            <a:ext cx="1214073" cy="201337"/>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5" name="テキスト ボックス 4"/>
          <p:cNvSpPr txBox="1"/>
          <p:nvPr/>
        </p:nvSpPr>
        <p:spPr>
          <a:xfrm>
            <a:off x="751458" y="3342286"/>
            <a:ext cx="492443" cy="467051"/>
          </a:xfrm>
          <a:prstGeom prst="rect">
            <a:avLst/>
          </a:prstGeom>
          <a:noFill/>
        </p:spPr>
        <p:txBody>
          <a:bodyPr wrap="square" rtlCol="0">
            <a:spAutoFit/>
          </a:bodyPr>
          <a:lstStyle/>
          <a:p>
            <a:r>
              <a:rPr kumimoji="1" lang="ja-JP" altLang="en-US" b="1" dirty="0">
                <a:solidFill>
                  <a:srgbClr val="FF0000"/>
                </a:solidFill>
              </a:rPr>
              <a:t>①</a:t>
            </a:r>
          </a:p>
        </p:txBody>
      </p:sp>
      <p:sp>
        <p:nvSpPr>
          <p:cNvPr id="6" name="角丸四角形 5"/>
          <p:cNvSpPr/>
          <p:nvPr/>
        </p:nvSpPr>
        <p:spPr bwMode="auto">
          <a:xfrm>
            <a:off x="1018814" y="1686186"/>
            <a:ext cx="499594" cy="229375"/>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7" name="テキスト ボックス 6"/>
          <p:cNvSpPr txBox="1"/>
          <p:nvPr/>
        </p:nvSpPr>
        <p:spPr>
          <a:xfrm>
            <a:off x="746620" y="1202945"/>
            <a:ext cx="492443" cy="467051"/>
          </a:xfrm>
          <a:prstGeom prst="rect">
            <a:avLst/>
          </a:prstGeom>
          <a:noFill/>
        </p:spPr>
        <p:txBody>
          <a:bodyPr wrap="square" rtlCol="0">
            <a:spAutoFit/>
          </a:bodyPr>
          <a:lstStyle/>
          <a:p>
            <a:r>
              <a:rPr lang="ja-JP" altLang="en-US" b="1" dirty="0">
                <a:solidFill>
                  <a:srgbClr val="FF0000"/>
                </a:solidFill>
              </a:rPr>
              <a:t>②</a:t>
            </a:r>
            <a:endParaRPr kumimoji="1" lang="ja-JP" altLang="en-US" b="1" dirty="0">
              <a:solidFill>
                <a:srgbClr val="FF0000"/>
              </a:solidFill>
            </a:endParaRPr>
          </a:p>
        </p:txBody>
      </p:sp>
      <p:sp>
        <p:nvSpPr>
          <p:cNvPr id="8" name="テキスト ボックス 7"/>
          <p:cNvSpPr txBox="1"/>
          <p:nvPr/>
        </p:nvSpPr>
        <p:spPr>
          <a:xfrm>
            <a:off x="2772227" y="704890"/>
            <a:ext cx="6110515" cy="707886"/>
          </a:xfrm>
          <a:prstGeom prst="rect">
            <a:avLst/>
          </a:prstGeom>
          <a:solidFill>
            <a:schemeClr val="bg1"/>
          </a:solidFill>
        </p:spPr>
        <p:txBody>
          <a:bodyPr wrap="square" rtlCol="0">
            <a:spAutoFit/>
          </a:bodyPr>
          <a:lstStyle/>
          <a:p>
            <a:r>
              <a:rPr lang="en-US" altLang="ja-JP" sz="2000" dirty="0">
                <a:solidFill>
                  <a:srgbClr val="FF0000"/>
                </a:solidFill>
              </a:rPr>
              <a:t>The prediction operation so far are recorded and the prediction report can be created automatically.</a:t>
            </a:r>
            <a:endParaRPr kumimoji="1" lang="ja-JP" altLang="en-US" sz="2000" dirty="0">
              <a:solidFill>
                <a:srgbClr val="FF0000"/>
              </a:solidFill>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60</a:t>
            </a:fld>
            <a:endParaRPr lang="ja-JP" altLang="en-US"/>
          </a:p>
        </p:txBody>
      </p:sp>
    </p:spTree>
    <p:extLst>
      <p:ext uri="{BB962C8B-B14F-4D97-AF65-F5344CB8AC3E}">
        <p14:creationId xmlns:p14="http://schemas.microsoft.com/office/powerpoint/2010/main" val="267827154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58080" y="432892"/>
            <a:ext cx="8534400" cy="763860"/>
          </a:xfrm>
        </p:spPr>
        <p:txBody>
          <a:bodyPr>
            <a:normAutofit/>
          </a:bodyPr>
          <a:lstStyle/>
          <a:p>
            <a:pPr marL="622300" indent="-622300"/>
            <a:r>
              <a:rPr lang="en-US" altLang="ja-JP" sz="3200" dirty="0">
                <a:solidFill>
                  <a:srgbClr val="000099"/>
                </a:solidFill>
                <a:latin typeface="Arial" pitchFamily="34" charset="0"/>
                <a:cs typeface="Arial" pitchFamily="34" charset="0"/>
              </a:rPr>
              <a:t>Data gap filling for LOEL for whole body</a:t>
            </a:r>
            <a:endParaRPr kumimoji="1" lang="ja-JP" altLang="en-US" sz="3200" dirty="0">
              <a:solidFill>
                <a:srgbClr val="000099"/>
              </a:solidFill>
              <a:latin typeface="Arial" pitchFamily="34" charset="0"/>
              <a:cs typeface="Arial" pitchFamily="34" charset="0"/>
            </a:endParaRPr>
          </a:p>
        </p:txBody>
      </p:sp>
      <p:sp>
        <p:nvSpPr>
          <p:cNvPr id="4" name="テキスト ボックス 3"/>
          <p:cNvSpPr txBox="1"/>
          <p:nvPr/>
        </p:nvSpPr>
        <p:spPr bwMode="auto">
          <a:xfrm>
            <a:off x="4553736" y="1773945"/>
            <a:ext cx="4415533" cy="1569660"/>
          </a:xfrm>
          <a:prstGeom prst="rect">
            <a:avLst/>
          </a:prstGeom>
          <a:noFill/>
          <a:ln>
            <a:noFill/>
          </a:ln>
        </p:spPr>
        <p:txBody>
          <a:bodyPr wrap="square" rtlCol="0">
            <a:spAutoFit/>
          </a:bodyPr>
          <a:lstStyle/>
          <a:p>
            <a:r>
              <a:rPr lang="en-US" altLang="ja-JP" sz="2400" dirty="0">
                <a:latin typeface="Arial" pitchFamily="34" charset="0"/>
                <a:cs typeface="Arial" pitchFamily="34" charset="0"/>
              </a:rPr>
              <a:t>LOEL for hemolytic anemia</a:t>
            </a:r>
          </a:p>
          <a:p>
            <a:r>
              <a:rPr lang="ja-JP" altLang="en-US" sz="2400" dirty="0">
                <a:latin typeface="Arial" pitchFamily="34" charset="0"/>
                <a:cs typeface="Arial" pitchFamily="34" charset="0"/>
              </a:rPr>
              <a:t>　：</a:t>
            </a:r>
            <a:r>
              <a:rPr lang="en-US" altLang="ja-JP" sz="2400" dirty="0">
                <a:latin typeface="Arial" pitchFamily="34" charset="0"/>
                <a:cs typeface="Arial" pitchFamily="34" charset="0"/>
              </a:rPr>
              <a:t> 17.7 mg/kg/day</a:t>
            </a:r>
          </a:p>
          <a:p>
            <a:r>
              <a:rPr lang="en-US" altLang="ja-JP" sz="2400" dirty="0">
                <a:latin typeface="Arial" pitchFamily="34" charset="0"/>
                <a:cs typeface="Arial" pitchFamily="34" charset="0"/>
              </a:rPr>
              <a:t>LOEL for </a:t>
            </a:r>
            <a:r>
              <a:rPr lang="en-US" altLang="ja-JP" sz="2400" dirty="0" err="1">
                <a:latin typeface="Arial" pitchFamily="34" charset="0"/>
                <a:cs typeface="Arial" pitchFamily="34" charset="0"/>
              </a:rPr>
              <a:t>hepato</a:t>
            </a:r>
            <a:r>
              <a:rPr lang="en-US" altLang="ja-JP" sz="2400" dirty="0">
                <a:latin typeface="Arial" pitchFamily="34" charset="0"/>
                <a:cs typeface="Arial" pitchFamily="34" charset="0"/>
              </a:rPr>
              <a:t> toxicity</a:t>
            </a:r>
          </a:p>
          <a:p>
            <a:r>
              <a:rPr lang="ja-JP" altLang="en-US" sz="2400" dirty="0">
                <a:latin typeface="Arial" pitchFamily="34" charset="0"/>
                <a:cs typeface="Arial" pitchFamily="34" charset="0"/>
              </a:rPr>
              <a:t>　： </a:t>
            </a:r>
            <a:r>
              <a:rPr lang="en-US" altLang="ja-JP" sz="2400" dirty="0">
                <a:latin typeface="Arial" pitchFamily="34" charset="0"/>
                <a:cs typeface="Arial" pitchFamily="34" charset="0"/>
              </a:rPr>
              <a:t>44.3 mg/kg/day</a:t>
            </a:r>
          </a:p>
        </p:txBody>
      </p:sp>
      <p:sp>
        <p:nvSpPr>
          <p:cNvPr id="9" name="下矢印 8"/>
          <p:cNvSpPr/>
          <p:nvPr/>
        </p:nvSpPr>
        <p:spPr bwMode="auto">
          <a:xfrm>
            <a:off x="5911850" y="3715585"/>
            <a:ext cx="1003300" cy="662547"/>
          </a:xfrm>
          <a:prstGeom prst="downArrow">
            <a:avLst/>
          </a:prstGeom>
          <a:solidFill>
            <a:srgbClr val="008000"/>
          </a:solidFill>
          <a:ln w="63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0" name="テキスト ボックス 9"/>
          <p:cNvSpPr txBox="1"/>
          <p:nvPr/>
        </p:nvSpPr>
        <p:spPr>
          <a:xfrm>
            <a:off x="3563888" y="4543433"/>
            <a:ext cx="5392630" cy="461665"/>
          </a:xfrm>
          <a:prstGeom prst="rect">
            <a:avLst/>
          </a:prstGeom>
          <a:noFill/>
        </p:spPr>
        <p:txBody>
          <a:bodyPr wrap="none" rtlCol="0">
            <a:spAutoFit/>
          </a:bodyPr>
          <a:lstStyle/>
          <a:p>
            <a:r>
              <a:rPr lang="en-US" altLang="ja-JP" sz="2400" dirty="0">
                <a:solidFill>
                  <a:srgbClr val="FF0000"/>
                </a:solidFill>
                <a:latin typeface="Arial" pitchFamily="34" charset="0"/>
                <a:cs typeface="Arial" pitchFamily="34" charset="0"/>
              </a:rPr>
              <a:t>LOEL for whole body</a:t>
            </a:r>
            <a:r>
              <a:rPr lang="ja-JP" altLang="en-US" sz="2400" dirty="0">
                <a:solidFill>
                  <a:srgbClr val="FF0000"/>
                </a:solidFill>
                <a:latin typeface="Arial" pitchFamily="34" charset="0"/>
                <a:cs typeface="Arial" pitchFamily="34" charset="0"/>
              </a:rPr>
              <a:t>：</a:t>
            </a:r>
            <a:r>
              <a:rPr lang="en-US" altLang="ja-JP" sz="2400" dirty="0">
                <a:solidFill>
                  <a:srgbClr val="FF0000"/>
                </a:solidFill>
                <a:latin typeface="Arial" pitchFamily="34" charset="0"/>
                <a:cs typeface="Arial" pitchFamily="34" charset="0"/>
              </a:rPr>
              <a:t> 17.7 mg/kg/day</a:t>
            </a:r>
          </a:p>
        </p:txBody>
      </p:sp>
      <p:sp>
        <p:nvSpPr>
          <p:cNvPr id="13" name="左中かっこ 12"/>
          <p:cNvSpPr/>
          <p:nvPr/>
        </p:nvSpPr>
        <p:spPr bwMode="auto">
          <a:xfrm>
            <a:off x="4299736" y="1772816"/>
            <a:ext cx="342900" cy="1593097"/>
          </a:xfrm>
          <a:prstGeom prst="leftBrac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4" name="テキスト ボックス 13"/>
          <p:cNvSpPr txBox="1"/>
          <p:nvPr/>
        </p:nvSpPr>
        <p:spPr>
          <a:xfrm>
            <a:off x="3501119" y="2321981"/>
            <a:ext cx="798617" cy="467051"/>
          </a:xfrm>
          <a:prstGeom prst="rect">
            <a:avLst/>
          </a:prstGeom>
          <a:noFill/>
        </p:spPr>
        <p:txBody>
          <a:bodyPr wrap="none" rtlCol="0">
            <a:spAutoFit/>
          </a:bodyPr>
          <a:lstStyle/>
          <a:p>
            <a:r>
              <a:rPr kumimoji="1" lang="en-US" altLang="ja-JP" b="1" dirty="0"/>
              <a:t>Min.</a:t>
            </a:r>
            <a:endParaRPr kumimoji="1" lang="ja-JP" altLang="en-US" b="1" dirty="0"/>
          </a:p>
        </p:txBody>
      </p:sp>
      <p:cxnSp>
        <p:nvCxnSpPr>
          <p:cNvPr id="11" name="直線コネクタ 10"/>
          <p:cNvCxnSpPr/>
          <p:nvPr/>
        </p:nvCxnSpPr>
        <p:spPr bwMode="auto">
          <a:xfrm>
            <a:off x="871734" y="3759969"/>
            <a:ext cx="0" cy="812800"/>
          </a:xfrm>
          <a:prstGeom prst="line">
            <a:avLst/>
          </a:prstGeom>
          <a:noFill/>
          <a:ln w="19050" cap="flat" cmpd="sng" algn="ctr">
            <a:solidFill>
              <a:schemeClr val="tx1"/>
            </a:solidFill>
            <a:prstDash val="solid"/>
            <a:round/>
            <a:headEnd type="none" w="med" len="med"/>
            <a:tailEnd type="none" w="med" len="med"/>
          </a:ln>
          <a:effectLst/>
        </p:spPr>
      </p:cxnSp>
      <p:cxnSp>
        <p:nvCxnSpPr>
          <p:cNvPr id="12" name="直線コネクタ 11"/>
          <p:cNvCxnSpPr/>
          <p:nvPr/>
        </p:nvCxnSpPr>
        <p:spPr bwMode="auto">
          <a:xfrm>
            <a:off x="1798334" y="1768162"/>
            <a:ext cx="51300" cy="2029907"/>
          </a:xfrm>
          <a:prstGeom prst="line">
            <a:avLst/>
          </a:prstGeom>
          <a:noFill/>
          <a:ln w="25400" cap="flat" cmpd="sng" algn="ctr">
            <a:solidFill>
              <a:schemeClr val="tx1"/>
            </a:solidFill>
            <a:prstDash val="solid"/>
            <a:round/>
            <a:headEnd type="none" w="med" len="med"/>
            <a:tailEnd type="none" w="med" len="med"/>
          </a:ln>
          <a:effectLst/>
        </p:spPr>
      </p:cxnSp>
      <p:cxnSp>
        <p:nvCxnSpPr>
          <p:cNvPr id="15" name="直線コネクタ 14"/>
          <p:cNvCxnSpPr/>
          <p:nvPr/>
        </p:nvCxnSpPr>
        <p:spPr bwMode="auto">
          <a:xfrm>
            <a:off x="859034" y="3785369"/>
            <a:ext cx="1016000" cy="0"/>
          </a:xfrm>
          <a:prstGeom prst="line">
            <a:avLst/>
          </a:prstGeom>
          <a:noFill/>
          <a:ln w="19050" cap="flat" cmpd="sng" algn="ctr">
            <a:solidFill>
              <a:schemeClr val="tx1"/>
            </a:solidFill>
            <a:prstDash val="solid"/>
            <a:round/>
            <a:headEnd type="none" w="med" len="med"/>
            <a:tailEnd type="none" w="med" len="med"/>
          </a:ln>
          <a:effectLst/>
        </p:spPr>
      </p:cxnSp>
      <p:sp>
        <p:nvSpPr>
          <p:cNvPr id="16" name="テキスト ボックス 15"/>
          <p:cNvSpPr txBox="1"/>
          <p:nvPr/>
        </p:nvSpPr>
        <p:spPr>
          <a:xfrm>
            <a:off x="337333" y="2536334"/>
            <a:ext cx="2960101" cy="430887"/>
          </a:xfrm>
          <a:prstGeom prst="rect">
            <a:avLst/>
          </a:prstGeom>
          <a:solidFill>
            <a:srgbClr val="CCECFF"/>
          </a:solidFill>
          <a:ln w="28575">
            <a:solidFill>
              <a:schemeClr val="tx1"/>
            </a:solidFill>
          </a:ln>
        </p:spPr>
        <p:txBody>
          <a:bodyPr wrap="square" rtlCol="0">
            <a:spAutoFit/>
          </a:bodyPr>
          <a:lstStyle/>
          <a:p>
            <a:pPr algn="ctr"/>
            <a:r>
              <a:rPr kumimoji="1" lang="en-US" altLang="ja-JP" sz="2000" dirty="0"/>
              <a:t>RDT Data</a:t>
            </a:r>
            <a:endParaRPr kumimoji="1" lang="ja-JP" altLang="en-US" sz="2000" dirty="0"/>
          </a:p>
        </p:txBody>
      </p:sp>
      <p:sp>
        <p:nvSpPr>
          <p:cNvPr id="17" name="テキスト ボックス 16"/>
          <p:cNvSpPr txBox="1"/>
          <p:nvPr/>
        </p:nvSpPr>
        <p:spPr>
          <a:xfrm>
            <a:off x="337333" y="3120534"/>
            <a:ext cx="2985501" cy="430887"/>
          </a:xfrm>
          <a:prstGeom prst="rect">
            <a:avLst/>
          </a:prstGeom>
          <a:solidFill>
            <a:srgbClr val="CCECFF"/>
          </a:solidFill>
          <a:ln w="28575">
            <a:solidFill>
              <a:schemeClr val="tx1"/>
            </a:solidFill>
          </a:ln>
        </p:spPr>
        <p:txBody>
          <a:bodyPr wrap="square" rtlCol="0">
            <a:spAutoFit/>
          </a:bodyPr>
          <a:lstStyle/>
          <a:p>
            <a:pPr algn="ctr"/>
            <a:r>
              <a:rPr kumimoji="1" lang="en-US" altLang="ja-JP" sz="2000" dirty="0"/>
              <a:t>Categories</a:t>
            </a:r>
          </a:p>
        </p:txBody>
      </p:sp>
      <p:sp>
        <p:nvSpPr>
          <p:cNvPr id="18" name="テキスト ボックス 17"/>
          <p:cNvSpPr txBox="1"/>
          <p:nvPr/>
        </p:nvSpPr>
        <p:spPr>
          <a:xfrm>
            <a:off x="337333" y="1349975"/>
            <a:ext cx="2922002" cy="430887"/>
          </a:xfrm>
          <a:prstGeom prst="rect">
            <a:avLst/>
          </a:prstGeom>
          <a:solidFill>
            <a:srgbClr val="CCECFF"/>
          </a:solidFill>
          <a:ln w="28575">
            <a:solidFill>
              <a:schemeClr val="tx1"/>
            </a:solidFill>
          </a:ln>
        </p:spPr>
        <p:txBody>
          <a:bodyPr wrap="square" rtlCol="0">
            <a:spAutoFit/>
          </a:bodyPr>
          <a:lstStyle/>
          <a:p>
            <a:pPr algn="ctr"/>
            <a:r>
              <a:rPr kumimoji="1" lang="en-US" altLang="ja-JP" sz="2000" dirty="0"/>
              <a:t>Input</a:t>
            </a:r>
            <a:endParaRPr kumimoji="1" lang="ja-JP" altLang="en-US" sz="2000" dirty="0"/>
          </a:p>
        </p:txBody>
      </p:sp>
      <p:sp>
        <p:nvSpPr>
          <p:cNvPr id="19" name="テキスト ボックス 18"/>
          <p:cNvSpPr txBox="1"/>
          <p:nvPr/>
        </p:nvSpPr>
        <p:spPr>
          <a:xfrm>
            <a:off x="337333" y="1934175"/>
            <a:ext cx="2934702" cy="430887"/>
          </a:xfrm>
          <a:prstGeom prst="rect">
            <a:avLst/>
          </a:prstGeom>
          <a:solidFill>
            <a:srgbClr val="CCECFF"/>
          </a:solidFill>
          <a:ln w="28575">
            <a:solidFill>
              <a:schemeClr val="tx1"/>
            </a:solidFill>
          </a:ln>
        </p:spPr>
        <p:txBody>
          <a:bodyPr wrap="square" rtlCol="0">
            <a:spAutoFit/>
          </a:bodyPr>
          <a:lstStyle/>
          <a:p>
            <a:pPr algn="ctr"/>
            <a:r>
              <a:rPr kumimoji="1" lang="en-US" altLang="ja-JP" sz="2000" dirty="0"/>
              <a:t>Profiling</a:t>
            </a:r>
            <a:endParaRPr kumimoji="1" lang="ja-JP" altLang="en-US" sz="2000" dirty="0"/>
          </a:p>
        </p:txBody>
      </p:sp>
      <p:cxnSp>
        <p:nvCxnSpPr>
          <p:cNvPr id="20" name="直線コネクタ 19"/>
          <p:cNvCxnSpPr/>
          <p:nvPr/>
        </p:nvCxnSpPr>
        <p:spPr bwMode="auto">
          <a:xfrm>
            <a:off x="871734" y="5944369"/>
            <a:ext cx="1917700" cy="0"/>
          </a:xfrm>
          <a:prstGeom prst="line">
            <a:avLst/>
          </a:prstGeom>
          <a:noFill/>
          <a:ln w="25400" cap="flat" cmpd="sng" algn="ctr">
            <a:solidFill>
              <a:schemeClr val="tx1"/>
            </a:solidFill>
            <a:prstDash val="solid"/>
            <a:round/>
            <a:headEnd type="none" w="med" len="med"/>
            <a:tailEnd type="none" w="med" len="med"/>
          </a:ln>
          <a:effectLst/>
        </p:spPr>
      </p:cxnSp>
      <p:sp>
        <p:nvSpPr>
          <p:cNvPr id="22" name="テキスト ボックス 21"/>
          <p:cNvSpPr txBox="1"/>
          <p:nvPr/>
        </p:nvSpPr>
        <p:spPr>
          <a:xfrm>
            <a:off x="1392434" y="6172970"/>
            <a:ext cx="1003300" cy="279757"/>
          </a:xfrm>
          <a:prstGeom prst="rect">
            <a:avLst/>
          </a:prstGeom>
          <a:solidFill>
            <a:srgbClr val="FFFF00"/>
          </a:solidFill>
          <a:ln>
            <a:solidFill>
              <a:schemeClr val="tx1"/>
            </a:solidFill>
          </a:ln>
        </p:spPr>
        <p:txBody>
          <a:bodyPr wrap="square" rtlCol="0">
            <a:spAutoFit/>
          </a:bodyPr>
          <a:lstStyle/>
          <a:p>
            <a:pPr algn="ctr"/>
            <a:r>
              <a:rPr kumimoji="1" lang="en-US" altLang="ja-JP" sz="1200" b="1" dirty="0"/>
              <a:t>LOEL</a:t>
            </a:r>
            <a:endParaRPr kumimoji="1" lang="ja-JP" altLang="en-US" sz="1200" b="1" dirty="0"/>
          </a:p>
        </p:txBody>
      </p:sp>
      <p:cxnSp>
        <p:nvCxnSpPr>
          <p:cNvPr id="23" name="直線コネクタ 22"/>
          <p:cNvCxnSpPr/>
          <p:nvPr/>
        </p:nvCxnSpPr>
        <p:spPr bwMode="auto">
          <a:xfrm flipH="1">
            <a:off x="2776734" y="3772669"/>
            <a:ext cx="12700" cy="2171700"/>
          </a:xfrm>
          <a:prstGeom prst="line">
            <a:avLst/>
          </a:prstGeom>
          <a:noFill/>
          <a:ln w="25400" cap="flat" cmpd="sng" algn="ctr">
            <a:solidFill>
              <a:schemeClr val="tx1"/>
            </a:solidFill>
            <a:prstDash val="solid"/>
            <a:round/>
            <a:headEnd type="none" w="med" len="med"/>
            <a:tailEnd type="none" w="med" len="med"/>
          </a:ln>
          <a:effectLst/>
        </p:spPr>
      </p:cxnSp>
      <p:cxnSp>
        <p:nvCxnSpPr>
          <p:cNvPr id="24" name="直線コネクタ 23"/>
          <p:cNvCxnSpPr/>
          <p:nvPr/>
        </p:nvCxnSpPr>
        <p:spPr bwMode="auto">
          <a:xfrm>
            <a:off x="1866046" y="5944369"/>
            <a:ext cx="3924" cy="228600"/>
          </a:xfrm>
          <a:prstGeom prst="line">
            <a:avLst/>
          </a:prstGeom>
          <a:noFill/>
          <a:ln w="25400" cap="flat" cmpd="sng" algn="ctr">
            <a:solidFill>
              <a:schemeClr val="tx1"/>
            </a:solidFill>
            <a:prstDash val="solid"/>
            <a:round/>
            <a:headEnd type="none" w="med" len="med"/>
            <a:tailEnd type="none" w="med" len="med"/>
          </a:ln>
          <a:effectLst/>
        </p:spPr>
      </p:cxnSp>
      <p:sp>
        <p:nvSpPr>
          <p:cNvPr id="25" name="テキスト ボックス 24"/>
          <p:cNvSpPr txBox="1"/>
          <p:nvPr/>
        </p:nvSpPr>
        <p:spPr>
          <a:xfrm>
            <a:off x="516134" y="4001269"/>
            <a:ext cx="739305" cy="279757"/>
          </a:xfrm>
          <a:prstGeom prst="rect">
            <a:avLst/>
          </a:prstGeom>
          <a:solidFill>
            <a:srgbClr val="FFFF00"/>
          </a:solidFill>
          <a:ln>
            <a:solidFill>
              <a:schemeClr val="tx1"/>
            </a:solidFill>
          </a:ln>
        </p:spPr>
        <p:txBody>
          <a:bodyPr wrap="none" rtlCol="0">
            <a:spAutoFit/>
          </a:bodyPr>
          <a:lstStyle/>
          <a:p>
            <a:r>
              <a:rPr kumimoji="1" lang="en-US" altLang="ja-JP" sz="1200" b="1" dirty="0"/>
              <a:t>Anemia</a:t>
            </a:r>
            <a:endParaRPr kumimoji="1" lang="ja-JP" altLang="en-US" sz="1200" b="1" dirty="0"/>
          </a:p>
        </p:txBody>
      </p:sp>
      <p:sp>
        <p:nvSpPr>
          <p:cNvPr id="26" name="テキスト ボックス 25"/>
          <p:cNvSpPr txBox="1"/>
          <p:nvPr/>
        </p:nvSpPr>
        <p:spPr>
          <a:xfrm>
            <a:off x="2510034" y="4013969"/>
            <a:ext cx="551754" cy="279757"/>
          </a:xfrm>
          <a:prstGeom prst="rect">
            <a:avLst/>
          </a:prstGeom>
          <a:solidFill>
            <a:srgbClr val="FFFF00"/>
          </a:solidFill>
          <a:ln>
            <a:solidFill>
              <a:schemeClr val="tx1"/>
            </a:solidFill>
          </a:ln>
        </p:spPr>
        <p:txBody>
          <a:bodyPr wrap="none" rtlCol="0">
            <a:spAutoFit/>
          </a:bodyPr>
          <a:lstStyle/>
          <a:p>
            <a:r>
              <a:rPr kumimoji="1" lang="en-US" altLang="ja-JP" sz="1200" b="1" dirty="0"/>
              <a:t>Liver</a:t>
            </a:r>
            <a:endParaRPr kumimoji="1" lang="ja-JP" altLang="en-US" sz="1200" b="1" dirty="0"/>
          </a:p>
        </p:txBody>
      </p:sp>
      <p:cxnSp>
        <p:nvCxnSpPr>
          <p:cNvPr id="27" name="直線コネクタ 26"/>
          <p:cNvCxnSpPr/>
          <p:nvPr/>
        </p:nvCxnSpPr>
        <p:spPr bwMode="auto">
          <a:xfrm>
            <a:off x="1849634" y="3785369"/>
            <a:ext cx="939800" cy="0"/>
          </a:xfrm>
          <a:prstGeom prst="line">
            <a:avLst/>
          </a:prstGeom>
          <a:noFill/>
          <a:ln w="25400" cap="flat" cmpd="sng" algn="ctr">
            <a:solidFill>
              <a:schemeClr val="tx1"/>
            </a:solidFill>
            <a:prstDash val="solid"/>
            <a:round/>
            <a:headEnd type="none" w="med" len="med"/>
            <a:tailEnd type="none" w="med" len="med"/>
          </a:ln>
          <a:effectLst/>
        </p:spPr>
      </p:cxnSp>
      <p:cxnSp>
        <p:nvCxnSpPr>
          <p:cNvPr id="28" name="直線コネクタ 27"/>
          <p:cNvCxnSpPr/>
          <p:nvPr/>
        </p:nvCxnSpPr>
        <p:spPr bwMode="auto">
          <a:xfrm flipH="1">
            <a:off x="889113" y="4572769"/>
            <a:ext cx="8021" cy="1371600"/>
          </a:xfrm>
          <a:prstGeom prst="line">
            <a:avLst/>
          </a:prstGeom>
          <a:noFill/>
          <a:ln w="25400" cap="flat" cmpd="sng" algn="ctr">
            <a:solidFill>
              <a:schemeClr val="tx1"/>
            </a:solidFill>
            <a:prstDash val="solid"/>
            <a:round/>
            <a:headEnd type="none" w="med" len="med"/>
            <a:tailEnd type="none" w="med" len="med"/>
          </a:ln>
          <a:effectLst/>
        </p:spPr>
      </p:cxnSp>
      <p:sp>
        <p:nvSpPr>
          <p:cNvPr id="29" name="テキスト ボックス 28"/>
          <p:cNvSpPr txBox="1"/>
          <p:nvPr/>
        </p:nvSpPr>
        <p:spPr>
          <a:xfrm>
            <a:off x="337333" y="4555222"/>
            <a:ext cx="2985502" cy="430887"/>
          </a:xfrm>
          <a:prstGeom prst="rect">
            <a:avLst/>
          </a:prstGeom>
          <a:solidFill>
            <a:srgbClr val="CCECFF"/>
          </a:solidFill>
          <a:ln w="28575">
            <a:solidFill>
              <a:schemeClr val="tx1"/>
            </a:solidFill>
          </a:ln>
        </p:spPr>
        <p:txBody>
          <a:bodyPr wrap="square" rtlCol="0">
            <a:spAutoFit/>
          </a:bodyPr>
          <a:lstStyle/>
          <a:p>
            <a:pPr algn="ctr"/>
            <a:r>
              <a:rPr kumimoji="1" lang="en-US" altLang="ja-JP" sz="2000" dirty="0"/>
              <a:t>Gap </a:t>
            </a:r>
            <a:r>
              <a:rPr lang="en-US" altLang="ja-JP" sz="2000" dirty="0"/>
              <a:t>Filling</a:t>
            </a:r>
            <a:endParaRPr kumimoji="1" lang="ja-JP" altLang="en-US" sz="2000" dirty="0"/>
          </a:p>
        </p:txBody>
      </p:sp>
      <p:sp>
        <p:nvSpPr>
          <p:cNvPr id="30" name="テキスト ボックス 29"/>
          <p:cNvSpPr txBox="1"/>
          <p:nvPr/>
        </p:nvSpPr>
        <p:spPr>
          <a:xfrm>
            <a:off x="337333" y="5393422"/>
            <a:ext cx="3010902" cy="430887"/>
          </a:xfrm>
          <a:prstGeom prst="rect">
            <a:avLst/>
          </a:prstGeom>
          <a:solidFill>
            <a:srgbClr val="CCECFF"/>
          </a:solidFill>
          <a:ln w="28575">
            <a:solidFill>
              <a:schemeClr val="tx1"/>
            </a:solidFill>
          </a:ln>
        </p:spPr>
        <p:txBody>
          <a:bodyPr wrap="square" rtlCol="0">
            <a:spAutoFit/>
          </a:bodyPr>
          <a:lstStyle/>
          <a:p>
            <a:pPr algn="ctr"/>
            <a:r>
              <a:rPr kumimoji="1" lang="en-US" altLang="ja-JP" sz="2000" dirty="0"/>
              <a:t>Report</a:t>
            </a:r>
            <a:endParaRPr kumimoji="1" lang="ja-JP" altLang="en-US" sz="2000" dirty="0"/>
          </a:p>
        </p:txBody>
      </p:sp>
      <p:cxnSp>
        <p:nvCxnSpPr>
          <p:cNvPr id="31" name="直線矢印コネクタ 30"/>
          <p:cNvCxnSpPr/>
          <p:nvPr/>
        </p:nvCxnSpPr>
        <p:spPr bwMode="auto">
          <a:xfrm flipV="1">
            <a:off x="1866900" y="6058669"/>
            <a:ext cx="1905000" cy="12700"/>
          </a:xfrm>
          <a:prstGeom prst="straightConnector1">
            <a:avLst/>
          </a:prstGeom>
          <a:noFill/>
          <a:ln w="28575" cap="rnd" cmpd="sng" algn="ctr">
            <a:solidFill>
              <a:srgbClr val="FF0000"/>
            </a:solidFill>
            <a:prstDash val="solid"/>
            <a:round/>
            <a:headEnd type="oval" w="med" len="med"/>
            <a:tailEnd type="none" w="lg" len="lg"/>
          </a:ln>
          <a:effectLst/>
        </p:spPr>
      </p:cxnSp>
      <p:sp>
        <p:nvSpPr>
          <p:cNvPr id="32" name="テキスト ボックス 31"/>
          <p:cNvSpPr txBox="1"/>
          <p:nvPr/>
        </p:nvSpPr>
        <p:spPr>
          <a:xfrm>
            <a:off x="3779912" y="5914147"/>
            <a:ext cx="3934544" cy="323165"/>
          </a:xfrm>
          <a:prstGeom prst="rect">
            <a:avLst/>
          </a:prstGeom>
          <a:noFill/>
        </p:spPr>
        <p:txBody>
          <a:bodyPr wrap="square" rtlCol="0">
            <a:spAutoFit/>
          </a:bodyPr>
          <a:lstStyle/>
          <a:p>
            <a:pPr>
              <a:lnSpc>
                <a:spcPts val="1800"/>
              </a:lnSpc>
            </a:pPr>
            <a:r>
              <a:rPr lang="en-US" altLang="ja-JP" sz="2400" dirty="0">
                <a:solidFill>
                  <a:srgbClr val="FF0000"/>
                </a:solidFill>
                <a:latin typeface="Arial" pitchFamily="34" charset="0"/>
                <a:cs typeface="Arial" pitchFamily="34" charset="0"/>
              </a:rPr>
              <a:t>Select minimum value </a:t>
            </a:r>
            <a:endParaRPr kumimoji="1" lang="ja-JP" altLang="en-US" sz="2400" dirty="0">
              <a:solidFill>
                <a:srgbClr val="FF0000"/>
              </a:solidFill>
              <a:latin typeface="Arial" pitchFamily="34" charset="0"/>
              <a:cs typeface="Arial" pitchFamily="34" charset="0"/>
            </a:endParaRPr>
          </a:p>
        </p:txBody>
      </p:sp>
      <p:sp>
        <p:nvSpPr>
          <p:cNvPr id="3" name="スライド番号プレースホルダー 2"/>
          <p:cNvSpPr>
            <a:spLocks noGrp="1"/>
          </p:cNvSpPr>
          <p:nvPr>
            <p:ph type="sldNum" sz="quarter" idx="12"/>
          </p:nvPr>
        </p:nvSpPr>
        <p:spPr>
          <a:noFill/>
        </p:spPr>
        <p:txBody>
          <a:bodyPr/>
          <a:lstStyle/>
          <a:p>
            <a:pPr>
              <a:defRPr/>
            </a:pPr>
            <a:fld id="{D6AFBFA9-30D2-4014-8C40-2DEBF55E43DE}" type="slidenum">
              <a:rPr lang="ja-JP" altLang="en-US" smtClean="0"/>
              <a:pPr>
                <a:defRPr/>
              </a:pPr>
              <a:t>61</a:t>
            </a:fld>
            <a:endParaRPr lang="ja-JP"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noFill/>
        </p:spPr>
        <p:txBody>
          <a:bodyPr/>
          <a:lstStyle/>
          <a:p>
            <a:pPr>
              <a:defRPr/>
            </a:pPr>
            <a:fld id="{CDE088ED-379F-41BE-B9B6-8411EFFF7913}" type="slidenum">
              <a:rPr lang="ja-JP" altLang="en-US" smtClean="0"/>
              <a:pPr>
                <a:defRPr/>
              </a:pPr>
              <a:t>62</a:t>
            </a:fld>
            <a:endParaRPr lang="ja-JP" altLang="en-US"/>
          </a:p>
        </p:txBody>
      </p:sp>
      <p:sp>
        <p:nvSpPr>
          <p:cNvPr id="3" name="タイトル 1"/>
          <p:cNvSpPr>
            <a:spLocks noGrp="1"/>
          </p:cNvSpPr>
          <p:nvPr>
            <p:ph type="title"/>
          </p:nvPr>
        </p:nvSpPr>
        <p:spPr>
          <a:xfrm>
            <a:off x="0" y="2348880"/>
            <a:ext cx="9144000" cy="1689099"/>
          </a:xfrm>
        </p:spPr>
        <p:txBody>
          <a:bodyPr/>
          <a:lstStyle/>
          <a:p>
            <a:r>
              <a:rPr kumimoji="1" lang="en-US" altLang="ja-JP" b="0" dirty="0">
                <a:latin typeface="Arial" pitchFamily="34" charset="0"/>
                <a:cs typeface="Arial" pitchFamily="34" charset="0"/>
              </a:rPr>
              <a:t>Thank you for your attention!!</a:t>
            </a:r>
            <a:endParaRPr kumimoji="1" lang="ja-JP" altLang="en-US" b="0" dirty="0">
              <a:latin typeface="Arial" pitchFamily="34" charset="0"/>
              <a:cs typeface="Arial" pitchFamily="34" charset="0"/>
            </a:endParaRPr>
          </a:p>
        </p:txBody>
      </p:sp>
    </p:spTree>
    <p:extLst>
      <p:ext uri="{BB962C8B-B14F-4D97-AF65-F5344CB8AC3E}">
        <p14:creationId xmlns:p14="http://schemas.microsoft.com/office/powerpoint/2010/main" val="423958542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noFill/>
        </p:spPr>
        <p:txBody>
          <a:bodyPr/>
          <a:lstStyle/>
          <a:p>
            <a:pPr>
              <a:defRPr/>
            </a:pPr>
            <a:fld id="{CDE088ED-379F-41BE-B9B6-8411EFFF7913}" type="slidenum">
              <a:rPr lang="ja-JP" altLang="en-US" smtClean="0"/>
              <a:pPr>
                <a:defRPr/>
              </a:pPr>
              <a:t>63</a:t>
            </a:fld>
            <a:endParaRPr lang="ja-JP" altLang="en-US"/>
          </a:p>
        </p:txBody>
      </p:sp>
      <p:sp>
        <p:nvSpPr>
          <p:cNvPr id="3" name="タイトル 1"/>
          <p:cNvSpPr>
            <a:spLocks noGrp="1"/>
          </p:cNvSpPr>
          <p:nvPr>
            <p:ph type="title"/>
          </p:nvPr>
        </p:nvSpPr>
        <p:spPr>
          <a:xfrm>
            <a:off x="358080" y="432892"/>
            <a:ext cx="8534400" cy="763860"/>
          </a:xfrm>
        </p:spPr>
        <p:txBody>
          <a:bodyPr>
            <a:normAutofit/>
          </a:bodyPr>
          <a:lstStyle/>
          <a:p>
            <a:pPr marL="622300" indent="-622300"/>
            <a:r>
              <a:rPr kumimoji="1" lang="en-US" altLang="ja-JP" b="1" dirty="0">
                <a:solidFill>
                  <a:srgbClr val="000099"/>
                </a:solidFill>
                <a:latin typeface="Arial" pitchFamily="34" charset="0"/>
                <a:cs typeface="Arial" pitchFamily="34" charset="0"/>
              </a:rPr>
              <a:t>Information</a:t>
            </a:r>
            <a:endParaRPr kumimoji="1" lang="ja-JP" altLang="en-US" b="1" dirty="0">
              <a:solidFill>
                <a:srgbClr val="000099"/>
              </a:solidFill>
              <a:latin typeface="Arial" pitchFamily="34" charset="0"/>
              <a:cs typeface="Arial" pitchFamily="34" charset="0"/>
            </a:endParaRPr>
          </a:p>
        </p:txBody>
      </p:sp>
      <p:sp>
        <p:nvSpPr>
          <p:cNvPr id="4" name="テキスト ボックス 3"/>
          <p:cNvSpPr txBox="1"/>
          <p:nvPr/>
        </p:nvSpPr>
        <p:spPr>
          <a:xfrm>
            <a:off x="251520" y="1556792"/>
            <a:ext cx="8568952" cy="3908762"/>
          </a:xfrm>
          <a:prstGeom prst="rect">
            <a:avLst/>
          </a:prstGeom>
          <a:noFill/>
        </p:spPr>
        <p:txBody>
          <a:bodyPr wrap="square" rtlCol="0">
            <a:spAutoFit/>
          </a:bodyPr>
          <a:lstStyle/>
          <a:p>
            <a:r>
              <a:rPr lang="en-US" altLang="ja-JP" sz="2800" dirty="0"/>
              <a:t>If you have any questions on this movie and HESS, please don't hesitate to contact us (</a:t>
            </a:r>
            <a:r>
              <a:rPr lang="en-US" altLang="ja-JP" sz="2800" dirty="0">
                <a:solidFill>
                  <a:srgbClr val="FF0000"/>
                </a:solidFill>
                <a:hlinkClick r:id="rId2"/>
              </a:rPr>
              <a:t>hess@nite.go.jp</a:t>
            </a:r>
            <a:r>
              <a:rPr lang="en-US" altLang="ja-JP" sz="2800" dirty="0"/>
              <a:t>).</a:t>
            </a:r>
          </a:p>
          <a:p>
            <a:endParaRPr lang="en-US" altLang="ja-JP" sz="2400" dirty="0"/>
          </a:p>
          <a:p>
            <a:r>
              <a:rPr lang="en-US" altLang="ja-JP" sz="2800" dirty="0"/>
              <a:t>We are also going to run a booth of HESS at the Society of Toxicology’s (SOT) 53rd Annual Meeting March 23–27, 2014, in Phoenix, Arizona, USA. This is a valuable opportunity for us to support users in foreign countries face to face.</a:t>
            </a:r>
          </a:p>
          <a:p>
            <a:r>
              <a:rPr lang="en-US" altLang="ja-JP" sz="2800" dirty="0"/>
              <a:t>(http://www.toxicology.org/AI/MEET/AM2014/#). </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noFill/>
        </p:spPr>
        <p:txBody>
          <a:bodyPr/>
          <a:lstStyle/>
          <a:p>
            <a:pPr>
              <a:defRPr/>
            </a:pPr>
            <a:fld id="{CDE088ED-379F-41BE-B9B6-8411EFFF7913}" type="slidenum">
              <a:rPr lang="ja-JP" altLang="en-US" smtClean="0"/>
              <a:pPr>
                <a:defRPr/>
              </a:pPr>
              <a:t>64</a:t>
            </a:fld>
            <a:endParaRPr lang="ja-JP" altLang="en-US"/>
          </a:p>
        </p:txBody>
      </p:sp>
    </p:spTree>
    <p:extLst>
      <p:ext uri="{BB962C8B-B14F-4D97-AF65-F5344CB8AC3E}">
        <p14:creationId xmlns:p14="http://schemas.microsoft.com/office/powerpoint/2010/main" val="4239585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1" y="1"/>
            <a:ext cx="9144001" cy="6822696"/>
          </a:xfrm>
          <a:prstGeom prst="rect">
            <a:avLst/>
          </a:prstGeom>
          <a:noFill/>
          <a:ln w="9525">
            <a:noFill/>
            <a:miter lim="800000"/>
            <a:headEnd/>
            <a:tailEnd/>
          </a:ln>
        </p:spPr>
      </p:pic>
      <p:sp>
        <p:nvSpPr>
          <p:cNvPr id="4" name="角丸四角形 3"/>
          <p:cNvSpPr/>
          <p:nvPr/>
        </p:nvSpPr>
        <p:spPr bwMode="auto">
          <a:xfrm>
            <a:off x="104371" y="821805"/>
            <a:ext cx="1079500" cy="391854"/>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5" name="角丸四角形 4"/>
          <p:cNvSpPr/>
          <p:nvPr/>
        </p:nvSpPr>
        <p:spPr bwMode="auto">
          <a:xfrm>
            <a:off x="3906058" y="1946794"/>
            <a:ext cx="4689302" cy="281017"/>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7</a:t>
            </a:fld>
            <a:endParaRPr lang="ja-JP"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srcRect/>
          <a:stretch>
            <a:fillRect/>
          </a:stretch>
        </p:blipFill>
        <p:spPr bwMode="auto">
          <a:xfrm>
            <a:off x="0" y="0"/>
            <a:ext cx="9191316" cy="6858000"/>
          </a:xfrm>
          <a:prstGeom prst="rect">
            <a:avLst/>
          </a:prstGeom>
          <a:noFill/>
          <a:ln w="9525">
            <a:noFill/>
            <a:miter lim="800000"/>
            <a:headEnd/>
            <a:tailEnd/>
          </a:ln>
        </p:spPr>
      </p:pic>
      <p:sp>
        <p:nvSpPr>
          <p:cNvPr id="5" name="角丸四角形 4"/>
          <p:cNvSpPr/>
          <p:nvPr/>
        </p:nvSpPr>
        <p:spPr bwMode="auto">
          <a:xfrm>
            <a:off x="1524000" y="2628900"/>
            <a:ext cx="2425700" cy="406400"/>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6" name="角丸四角形 5"/>
          <p:cNvSpPr/>
          <p:nvPr/>
        </p:nvSpPr>
        <p:spPr bwMode="auto">
          <a:xfrm>
            <a:off x="1168400" y="1993900"/>
            <a:ext cx="1079500" cy="266700"/>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7" name="テキスト ボックス 6"/>
          <p:cNvSpPr txBox="1"/>
          <p:nvPr/>
        </p:nvSpPr>
        <p:spPr>
          <a:xfrm>
            <a:off x="1041400" y="2590800"/>
            <a:ext cx="494046" cy="463781"/>
          </a:xfrm>
          <a:prstGeom prst="rect">
            <a:avLst/>
          </a:prstGeom>
          <a:noFill/>
        </p:spPr>
        <p:txBody>
          <a:bodyPr wrap="none" rtlCol="0">
            <a:spAutoFit/>
          </a:bodyPr>
          <a:lstStyle/>
          <a:p>
            <a:r>
              <a:rPr lang="ja-JP" altLang="en-US" dirty="0">
                <a:solidFill>
                  <a:srgbClr val="FF0000"/>
                </a:solidFill>
              </a:rPr>
              <a:t>②</a:t>
            </a:r>
            <a:endParaRPr kumimoji="1" lang="ja-JP" altLang="en-US" dirty="0">
              <a:solidFill>
                <a:srgbClr val="FF0000"/>
              </a:solidFill>
            </a:endParaRPr>
          </a:p>
        </p:txBody>
      </p:sp>
      <p:sp>
        <p:nvSpPr>
          <p:cNvPr id="8" name="テキスト ボックス 7"/>
          <p:cNvSpPr txBox="1"/>
          <p:nvPr/>
        </p:nvSpPr>
        <p:spPr>
          <a:xfrm>
            <a:off x="673100" y="1879600"/>
            <a:ext cx="494046" cy="463781"/>
          </a:xfrm>
          <a:prstGeom prst="rect">
            <a:avLst/>
          </a:prstGeom>
          <a:noFill/>
        </p:spPr>
        <p:txBody>
          <a:bodyPr wrap="none" rtlCol="0">
            <a:spAutoFit/>
          </a:bodyPr>
          <a:lstStyle/>
          <a:p>
            <a:r>
              <a:rPr kumimoji="1" lang="ja-JP" altLang="en-US" dirty="0">
                <a:solidFill>
                  <a:srgbClr val="FF0000"/>
                </a:solidFill>
              </a:rPr>
              <a:t>③</a:t>
            </a:r>
          </a:p>
        </p:txBody>
      </p:sp>
      <p:sp>
        <p:nvSpPr>
          <p:cNvPr id="9" name="テキスト ボックス 8"/>
          <p:cNvSpPr txBox="1"/>
          <p:nvPr/>
        </p:nvSpPr>
        <p:spPr>
          <a:xfrm>
            <a:off x="3987800" y="2603500"/>
            <a:ext cx="1042273" cy="467051"/>
          </a:xfrm>
          <a:prstGeom prst="rect">
            <a:avLst/>
          </a:prstGeom>
          <a:noFill/>
        </p:spPr>
        <p:txBody>
          <a:bodyPr wrap="none" rtlCol="0">
            <a:spAutoFit/>
          </a:bodyPr>
          <a:lstStyle/>
          <a:p>
            <a:r>
              <a:rPr kumimoji="1" lang="en-US" altLang="ja-JP" dirty="0">
                <a:solidFill>
                  <a:srgbClr val="FF0000"/>
                </a:solidFill>
              </a:rPr>
              <a:t>89612</a:t>
            </a:r>
            <a:endParaRPr kumimoji="1" lang="ja-JP" altLang="en-US" dirty="0">
              <a:solidFill>
                <a:srgbClr val="FF0000"/>
              </a:solidFill>
            </a:endParaRPr>
          </a:p>
        </p:txBody>
      </p:sp>
      <p:sp>
        <p:nvSpPr>
          <p:cNvPr id="10" name="角丸四角形 9"/>
          <p:cNvSpPr/>
          <p:nvPr/>
        </p:nvSpPr>
        <p:spPr bwMode="auto">
          <a:xfrm>
            <a:off x="3937000" y="1943100"/>
            <a:ext cx="673100" cy="342900"/>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1" name="テキスト ボックス 10"/>
          <p:cNvSpPr txBox="1"/>
          <p:nvPr/>
        </p:nvSpPr>
        <p:spPr>
          <a:xfrm>
            <a:off x="3924300" y="1473200"/>
            <a:ext cx="492443" cy="463781"/>
          </a:xfrm>
          <a:prstGeom prst="rect">
            <a:avLst/>
          </a:prstGeom>
          <a:noFill/>
        </p:spPr>
        <p:txBody>
          <a:bodyPr wrap="square" rtlCol="0">
            <a:spAutoFit/>
          </a:bodyPr>
          <a:lstStyle/>
          <a:p>
            <a:r>
              <a:rPr lang="ja-JP" altLang="en-US" dirty="0">
                <a:solidFill>
                  <a:srgbClr val="FF0000"/>
                </a:solidFill>
              </a:rPr>
              <a:t>①</a:t>
            </a:r>
            <a:endParaRPr kumimoji="1" lang="ja-JP" altLang="en-US" dirty="0">
              <a:solidFill>
                <a:srgbClr val="FF0000"/>
              </a:solidFill>
            </a:endParaRPr>
          </a:p>
        </p:txBody>
      </p:sp>
      <p:sp>
        <p:nvSpPr>
          <p:cNvPr id="12" name="テキスト ボックス 11"/>
          <p:cNvSpPr txBox="1"/>
          <p:nvPr/>
        </p:nvSpPr>
        <p:spPr>
          <a:xfrm>
            <a:off x="6093698" y="962287"/>
            <a:ext cx="2454518" cy="646331"/>
          </a:xfrm>
          <a:prstGeom prst="rect">
            <a:avLst/>
          </a:prstGeom>
          <a:noFill/>
        </p:spPr>
        <p:txBody>
          <a:bodyPr wrap="none" rtlCol="0">
            <a:spAutoFit/>
          </a:bodyPr>
          <a:lstStyle/>
          <a:p>
            <a:r>
              <a:rPr kumimoji="1" lang="en-US" altLang="ja-JP" dirty="0">
                <a:solidFill>
                  <a:srgbClr val="FF0000"/>
                </a:solidFill>
                <a:latin typeface="Arial" pitchFamily="34" charset="0"/>
                <a:ea typeface="+mj-ea"/>
                <a:cs typeface="Arial" pitchFamily="34" charset="0"/>
              </a:rPr>
              <a:t>Input </a:t>
            </a:r>
            <a:r>
              <a:rPr lang="en-US" altLang="ja-JP" dirty="0">
                <a:solidFill>
                  <a:srgbClr val="FF0000"/>
                </a:solidFill>
                <a:latin typeface="Arial" pitchFamily="34" charset="0"/>
                <a:ea typeface="+mj-ea"/>
                <a:cs typeface="Arial" pitchFamily="34" charset="0"/>
              </a:rPr>
              <a:t>t</a:t>
            </a:r>
            <a:r>
              <a:rPr kumimoji="1" lang="en-US" altLang="ja-JP" dirty="0">
                <a:solidFill>
                  <a:srgbClr val="FF0000"/>
                </a:solidFill>
                <a:latin typeface="Arial" pitchFamily="34" charset="0"/>
                <a:ea typeface="+mj-ea"/>
                <a:cs typeface="Arial" pitchFamily="34" charset="0"/>
              </a:rPr>
              <a:t>arget chemical</a:t>
            </a:r>
          </a:p>
          <a:p>
            <a:r>
              <a:rPr lang="ja-JP" altLang="en-US" dirty="0">
                <a:solidFill>
                  <a:srgbClr val="FF0000"/>
                </a:solidFill>
                <a:latin typeface="Arial" pitchFamily="34" charset="0"/>
                <a:ea typeface="+mj-ea"/>
                <a:cs typeface="Arial" pitchFamily="34" charset="0"/>
              </a:rPr>
              <a:t>（</a:t>
            </a:r>
            <a:r>
              <a:rPr lang="en-US" altLang="ja-JP" dirty="0">
                <a:solidFill>
                  <a:srgbClr val="FF0000"/>
                </a:solidFill>
                <a:latin typeface="Arial" pitchFamily="34" charset="0"/>
                <a:ea typeface="+mj-ea"/>
                <a:cs typeface="Arial" pitchFamily="34" charset="0"/>
              </a:rPr>
              <a:t>Case</a:t>
            </a:r>
            <a:r>
              <a:rPr lang="ja-JP" altLang="en-US" dirty="0">
                <a:solidFill>
                  <a:srgbClr val="FF0000"/>
                </a:solidFill>
                <a:latin typeface="Arial" pitchFamily="34" charset="0"/>
                <a:ea typeface="+mj-ea"/>
                <a:cs typeface="Arial" pitchFamily="34" charset="0"/>
              </a:rPr>
              <a:t>１：</a:t>
            </a:r>
            <a:r>
              <a:rPr lang="en-US" altLang="ja-JP" dirty="0">
                <a:solidFill>
                  <a:srgbClr val="FF0000"/>
                </a:solidFill>
                <a:latin typeface="Arial" pitchFamily="34" charset="0"/>
                <a:ea typeface="+mj-ea"/>
                <a:cs typeface="Arial" pitchFamily="34" charset="0"/>
              </a:rPr>
              <a:t>by CAS RN)</a:t>
            </a:r>
            <a:endParaRPr kumimoji="1" lang="ja-JP" altLang="en-US" dirty="0">
              <a:solidFill>
                <a:srgbClr val="FF0000"/>
              </a:solidFill>
              <a:latin typeface="Arial" pitchFamily="34" charset="0"/>
              <a:ea typeface="+mj-ea"/>
              <a:cs typeface="Arial" pitchFamily="34" charset="0"/>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8</a:t>
            </a:fld>
            <a:endParaRPr lang="ja-JP"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SYNB5960\Application Data\PixelMetrics\CaptureWiz\Temp\3.jpg"/>
          <p:cNvPicPr>
            <a:picLocks noChangeAspect="1" noChangeArrowheads="1"/>
          </p:cNvPicPr>
          <p:nvPr/>
        </p:nvPicPr>
        <p:blipFill>
          <a:blip r:embed="rId3" cstate="print"/>
          <a:srcRect/>
          <a:stretch>
            <a:fillRect/>
          </a:stretch>
        </p:blipFill>
        <p:spPr bwMode="auto">
          <a:xfrm>
            <a:off x="0" y="0"/>
            <a:ext cx="9191316" cy="6857999"/>
          </a:xfrm>
          <a:prstGeom prst="rect">
            <a:avLst/>
          </a:prstGeom>
          <a:noFill/>
        </p:spPr>
      </p:pic>
      <p:sp>
        <p:nvSpPr>
          <p:cNvPr id="4" name="角丸四角形 3"/>
          <p:cNvSpPr/>
          <p:nvPr/>
        </p:nvSpPr>
        <p:spPr bwMode="auto">
          <a:xfrm>
            <a:off x="5715466" y="1943100"/>
            <a:ext cx="752446" cy="342900"/>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5" name="テキスト ボックス 4"/>
          <p:cNvSpPr txBox="1"/>
          <p:nvPr/>
        </p:nvSpPr>
        <p:spPr>
          <a:xfrm>
            <a:off x="5232983" y="1699703"/>
            <a:ext cx="492443" cy="463781"/>
          </a:xfrm>
          <a:prstGeom prst="rect">
            <a:avLst/>
          </a:prstGeom>
          <a:noFill/>
        </p:spPr>
        <p:txBody>
          <a:bodyPr wrap="square" rtlCol="0">
            <a:spAutoFit/>
          </a:bodyPr>
          <a:lstStyle/>
          <a:p>
            <a:r>
              <a:rPr lang="ja-JP" altLang="en-US" dirty="0">
                <a:solidFill>
                  <a:srgbClr val="FF0000"/>
                </a:solidFill>
              </a:rPr>
              <a:t>①</a:t>
            </a:r>
            <a:endParaRPr kumimoji="1" lang="ja-JP" altLang="en-US" dirty="0">
              <a:solidFill>
                <a:srgbClr val="FF0000"/>
              </a:solidFill>
            </a:endParaRPr>
          </a:p>
        </p:txBody>
      </p:sp>
      <p:sp>
        <p:nvSpPr>
          <p:cNvPr id="6" name="テキスト ボックス 5"/>
          <p:cNvSpPr txBox="1"/>
          <p:nvPr/>
        </p:nvSpPr>
        <p:spPr>
          <a:xfrm>
            <a:off x="4430552" y="3547145"/>
            <a:ext cx="3147015" cy="369332"/>
          </a:xfrm>
          <a:prstGeom prst="rect">
            <a:avLst/>
          </a:prstGeom>
          <a:noFill/>
        </p:spPr>
        <p:txBody>
          <a:bodyPr wrap="none" rtlCol="0">
            <a:spAutoFit/>
          </a:bodyPr>
          <a:lstStyle/>
          <a:p>
            <a:r>
              <a:rPr lang="ja-JP" altLang="en-US" dirty="0">
                <a:solidFill>
                  <a:srgbClr val="FF0000"/>
                </a:solidFill>
              </a:rPr>
              <a:t>②</a:t>
            </a:r>
            <a:r>
              <a:rPr lang="en-US" altLang="ja-JP" dirty="0">
                <a:solidFill>
                  <a:srgbClr val="FF0000"/>
                </a:solidFill>
              </a:rPr>
              <a:t>Draw of chemical structure</a:t>
            </a:r>
            <a:endParaRPr kumimoji="1" lang="ja-JP" altLang="en-US" dirty="0">
              <a:solidFill>
                <a:srgbClr val="FF0000"/>
              </a:solidFill>
            </a:endParaRPr>
          </a:p>
        </p:txBody>
      </p:sp>
      <p:sp>
        <p:nvSpPr>
          <p:cNvPr id="7" name="角丸四角形 6"/>
          <p:cNvSpPr/>
          <p:nvPr/>
        </p:nvSpPr>
        <p:spPr bwMode="auto">
          <a:xfrm>
            <a:off x="1168400" y="1993900"/>
            <a:ext cx="1079500" cy="266700"/>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8" name="テキスト ボックス 7"/>
          <p:cNvSpPr txBox="1"/>
          <p:nvPr/>
        </p:nvSpPr>
        <p:spPr>
          <a:xfrm>
            <a:off x="1109327" y="1560818"/>
            <a:ext cx="494046" cy="463781"/>
          </a:xfrm>
          <a:prstGeom prst="rect">
            <a:avLst/>
          </a:prstGeom>
          <a:noFill/>
        </p:spPr>
        <p:txBody>
          <a:bodyPr wrap="none" rtlCol="0">
            <a:spAutoFit/>
          </a:bodyPr>
          <a:lstStyle/>
          <a:p>
            <a:r>
              <a:rPr kumimoji="1" lang="ja-JP" altLang="en-US" dirty="0">
                <a:solidFill>
                  <a:srgbClr val="FF0000"/>
                </a:solidFill>
              </a:rPr>
              <a:t>③</a:t>
            </a:r>
          </a:p>
        </p:txBody>
      </p:sp>
      <p:sp>
        <p:nvSpPr>
          <p:cNvPr id="10" name="テキスト ボックス 9"/>
          <p:cNvSpPr txBox="1"/>
          <p:nvPr/>
        </p:nvSpPr>
        <p:spPr>
          <a:xfrm>
            <a:off x="5652120" y="980728"/>
            <a:ext cx="3291286" cy="646331"/>
          </a:xfrm>
          <a:prstGeom prst="rect">
            <a:avLst/>
          </a:prstGeom>
          <a:noFill/>
        </p:spPr>
        <p:txBody>
          <a:bodyPr wrap="none" rtlCol="0">
            <a:spAutoFit/>
          </a:bodyPr>
          <a:lstStyle/>
          <a:p>
            <a:r>
              <a:rPr kumimoji="1" lang="en-US" altLang="ja-JP" dirty="0">
                <a:solidFill>
                  <a:srgbClr val="FF0000"/>
                </a:solidFill>
                <a:latin typeface="Arial" pitchFamily="34" charset="0"/>
                <a:ea typeface="+mj-ea"/>
                <a:cs typeface="Arial" pitchFamily="34" charset="0"/>
              </a:rPr>
              <a:t>Input target chemical</a:t>
            </a:r>
          </a:p>
          <a:p>
            <a:r>
              <a:rPr lang="ja-JP" altLang="en-US" dirty="0">
                <a:solidFill>
                  <a:srgbClr val="FF0000"/>
                </a:solidFill>
                <a:latin typeface="Arial" pitchFamily="34" charset="0"/>
                <a:ea typeface="+mj-ea"/>
                <a:cs typeface="Arial" pitchFamily="34" charset="0"/>
              </a:rPr>
              <a:t>（</a:t>
            </a:r>
            <a:r>
              <a:rPr lang="en-US" altLang="ja-JP" dirty="0">
                <a:solidFill>
                  <a:srgbClr val="FF0000"/>
                </a:solidFill>
                <a:latin typeface="Arial" pitchFamily="34" charset="0"/>
                <a:ea typeface="+mj-ea"/>
                <a:cs typeface="Arial" pitchFamily="34" charset="0"/>
              </a:rPr>
              <a:t>Case2</a:t>
            </a:r>
            <a:r>
              <a:rPr lang="ja-JP" altLang="en-US" dirty="0">
                <a:solidFill>
                  <a:srgbClr val="FF0000"/>
                </a:solidFill>
                <a:latin typeface="Arial" pitchFamily="34" charset="0"/>
                <a:ea typeface="+mj-ea"/>
                <a:cs typeface="Arial" pitchFamily="34" charset="0"/>
              </a:rPr>
              <a:t>：</a:t>
            </a:r>
            <a:r>
              <a:rPr lang="en-US" altLang="ja-JP" dirty="0">
                <a:solidFill>
                  <a:srgbClr val="FF0000"/>
                </a:solidFill>
                <a:latin typeface="Arial" pitchFamily="34" charset="0"/>
                <a:ea typeface="+mj-ea"/>
                <a:cs typeface="Arial" pitchFamily="34" charset="0"/>
              </a:rPr>
              <a:t>by chemical structure</a:t>
            </a:r>
            <a:endParaRPr kumimoji="1" lang="ja-JP" altLang="en-US" dirty="0">
              <a:solidFill>
                <a:srgbClr val="FF0000"/>
              </a:solidFill>
              <a:latin typeface="Arial" pitchFamily="34" charset="0"/>
              <a:ea typeface="+mj-ea"/>
              <a:cs typeface="Arial" pitchFamily="34" charset="0"/>
            </a:endParaRPr>
          </a:p>
        </p:txBody>
      </p:sp>
      <p:sp>
        <p:nvSpPr>
          <p:cNvPr id="11" name="角丸四角形 10"/>
          <p:cNvSpPr/>
          <p:nvPr/>
        </p:nvSpPr>
        <p:spPr bwMode="auto">
          <a:xfrm>
            <a:off x="1403648" y="3645024"/>
            <a:ext cx="1079500" cy="576064"/>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2" name="角丸四角形 11"/>
          <p:cNvSpPr/>
          <p:nvPr/>
        </p:nvSpPr>
        <p:spPr bwMode="auto">
          <a:xfrm>
            <a:off x="5004048" y="2564904"/>
            <a:ext cx="288032" cy="216024"/>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3" name="角丸四角形 12"/>
          <p:cNvSpPr/>
          <p:nvPr/>
        </p:nvSpPr>
        <p:spPr bwMode="auto">
          <a:xfrm flipH="1">
            <a:off x="3419872" y="2564904"/>
            <a:ext cx="648072" cy="288032"/>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10000"/>
              </a:lnSpc>
              <a:spcBef>
                <a:spcPct val="0"/>
              </a:spcBef>
              <a:spcAft>
                <a:spcPct val="0"/>
              </a:spcAft>
              <a:buClr>
                <a:schemeClr val="bg2"/>
              </a:buClr>
              <a:buSzPct val="75000"/>
              <a:buFont typeface="Wingdings" pitchFamily="2" charset="2"/>
              <a:buNone/>
              <a:tabLst/>
            </a:pPr>
            <a:endParaRPr kumimoji="1" lang="ja-JP" altLang="en-US" sz="2400" b="0" i="0" u="none" strike="noStrike" cap="none" normalizeH="0" baseline="0">
              <a:ln>
                <a:noFill/>
              </a:ln>
              <a:solidFill>
                <a:srgbClr val="000000"/>
              </a:solidFill>
              <a:effectLst/>
              <a:latin typeface="Arial" charset="0"/>
              <a:ea typeface="HGPｺﾞｼｯｸE" pitchFamily="50" charset="-128"/>
            </a:endParaRPr>
          </a:p>
        </p:txBody>
      </p:sp>
      <p:sp>
        <p:nvSpPr>
          <p:cNvPr id="14" name="テキスト ボックス 13"/>
          <p:cNvSpPr txBox="1"/>
          <p:nvPr/>
        </p:nvSpPr>
        <p:spPr>
          <a:xfrm>
            <a:off x="723228" y="3265239"/>
            <a:ext cx="2192588" cy="307777"/>
          </a:xfrm>
          <a:prstGeom prst="rect">
            <a:avLst/>
          </a:prstGeom>
          <a:solidFill>
            <a:schemeClr val="bg1"/>
          </a:solidFill>
        </p:spPr>
        <p:txBody>
          <a:bodyPr wrap="none" rtlCol="0">
            <a:spAutoFit/>
          </a:bodyPr>
          <a:lstStyle/>
          <a:p>
            <a:r>
              <a:rPr lang="en-US" altLang="ja-JP" sz="1400" dirty="0">
                <a:solidFill>
                  <a:srgbClr val="FF0000"/>
                </a:solidFill>
              </a:rPr>
              <a:t>Template of benzene ring</a:t>
            </a:r>
            <a:endParaRPr kumimoji="1" lang="ja-JP" altLang="en-US" sz="1400" dirty="0">
              <a:solidFill>
                <a:srgbClr val="FF0000"/>
              </a:solidFill>
            </a:endParaRPr>
          </a:p>
        </p:txBody>
      </p:sp>
      <p:sp>
        <p:nvSpPr>
          <p:cNvPr id="15" name="テキスト ボックス 14"/>
          <p:cNvSpPr txBox="1"/>
          <p:nvPr/>
        </p:nvSpPr>
        <p:spPr>
          <a:xfrm>
            <a:off x="2713674" y="2257127"/>
            <a:ext cx="2074350" cy="307777"/>
          </a:xfrm>
          <a:prstGeom prst="rect">
            <a:avLst/>
          </a:prstGeom>
          <a:noFill/>
        </p:spPr>
        <p:txBody>
          <a:bodyPr wrap="none" rtlCol="0">
            <a:spAutoFit/>
          </a:bodyPr>
          <a:lstStyle/>
          <a:p>
            <a:r>
              <a:rPr lang="en-US" altLang="ja-JP" sz="1400" dirty="0">
                <a:solidFill>
                  <a:srgbClr val="FF0000"/>
                </a:solidFill>
              </a:rPr>
              <a:t>Type of chemical bound</a:t>
            </a:r>
            <a:endParaRPr kumimoji="1" lang="ja-JP" altLang="en-US" sz="1400" dirty="0">
              <a:solidFill>
                <a:srgbClr val="FF0000"/>
              </a:solidFill>
            </a:endParaRPr>
          </a:p>
        </p:txBody>
      </p:sp>
      <p:sp>
        <p:nvSpPr>
          <p:cNvPr id="16" name="テキスト ボックス 15"/>
          <p:cNvSpPr txBox="1"/>
          <p:nvPr/>
        </p:nvSpPr>
        <p:spPr>
          <a:xfrm>
            <a:off x="4932040" y="2257127"/>
            <a:ext cx="1269899" cy="307777"/>
          </a:xfrm>
          <a:prstGeom prst="rect">
            <a:avLst/>
          </a:prstGeom>
          <a:noFill/>
        </p:spPr>
        <p:txBody>
          <a:bodyPr wrap="none" rtlCol="0">
            <a:spAutoFit/>
          </a:bodyPr>
          <a:lstStyle/>
          <a:p>
            <a:r>
              <a:rPr lang="en-US" altLang="ja-JP" sz="1400" dirty="0">
                <a:solidFill>
                  <a:srgbClr val="FF0000"/>
                </a:solidFill>
              </a:rPr>
              <a:t>Periodic table</a:t>
            </a:r>
            <a:endParaRPr kumimoji="1" lang="ja-JP" altLang="en-US" sz="1400" dirty="0">
              <a:solidFill>
                <a:srgbClr val="FF0000"/>
              </a:solidFill>
            </a:endParaRPr>
          </a:p>
        </p:txBody>
      </p:sp>
      <p:sp>
        <p:nvSpPr>
          <p:cNvPr id="3" name="スライド番号プレースホルダー 2"/>
          <p:cNvSpPr>
            <a:spLocks noGrp="1"/>
          </p:cNvSpPr>
          <p:nvPr>
            <p:ph type="sldNum" sz="quarter" idx="12"/>
          </p:nvPr>
        </p:nvSpPr>
        <p:spPr/>
        <p:txBody>
          <a:bodyPr/>
          <a:lstStyle/>
          <a:p>
            <a:pPr>
              <a:defRPr/>
            </a:pPr>
            <a:fld id="{2A90EBDE-AAF3-4A91-AD00-2DB6598765EB}" type="slidenum">
              <a:rPr lang="ja-JP" altLang="en-US" smtClean="0"/>
              <a:pPr>
                <a:defRPr/>
              </a:pPr>
              <a:t>9</a:t>
            </a:fld>
            <a:endParaRPr lang="ja-JP" altLang="en-US"/>
          </a:p>
        </p:txBody>
      </p:sp>
    </p:spTree>
  </p:cSld>
  <p:clrMapOvr>
    <a:masterClrMapping/>
  </p:clrMapOvr>
</p:sld>
</file>

<file path=ppt/theme/theme1.xml><?xml version="1.0" encoding="utf-8"?>
<a:theme xmlns:a="http://schemas.openxmlformats.org/drawingml/2006/main" name="化学Ａ-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B0C413AAF38AE242B748FD1AFBC07E82" ma:contentTypeVersion="16" ma:contentTypeDescription="新しいドキュメントを作成します。" ma:contentTypeScope="" ma:versionID="3bf49458b6efaa5582b45a9b9337e229">
  <xsd:schema xmlns:xsd="http://www.w3.org/2001/XMLSchema" xmlns:xs="http://www.w3.org/2001/XMLSchema" xmlns:p="http://schemas.microsoft.com/office/2006/metadata/properties" xmlns:ns2="55d2ebed-7b65-4ff1-801b-ff3b5b227f23" xmlns:ns3="53a0d16e-61ea-4b12-9050-db7af314fa17" targetNamespace="http://schemas.microsoft.com/office/2006/metadata/properties" ma:root="true" ma:fieldsID="c019500c82b50b1dc1d3af441fbce081" ns2:_="" ns3:_="">
    <xsd:import namespace="55d2ebed-7b65-4ff1-801b-ff3b5b227f23"/>
    <xsd:import namespace="53a0d16e-61ea-4b12-9050-db7af314fa17"/>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ObjectDetectorVersions" minOccurs="0"/>
                <xsd:element ref="ns3:MediaServiceSearchProperties" minOccurs="0"/>
                <xsd:element ref="ns3:MediaLengthInSecond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d2ebed-7b65-4ff1-801b-ff3b5b227f23"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TaxCatchAll" ma:index="14" nillable="true" ma:displayName="Taxonomy Catch All Column" ma:hidden="true" ma:list="{504cc307-e267-42a8-b36a-5055329ecffa}" ma:internalName="TaxCatchAll" ma:showField="CatchAllData" ma:web="55d2ebed-7b65-4ff1-801b-ff3b5b227f2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3a0d16e-61ea-4b12-9050-db7af314fa17"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b78e8fe5-8736-4d74-8610-28b7c89aeb02"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3a0d16e-61ea-4b12-9050-db7af314fa17">
      <Terms xmlns="http://schemas.microsoft.com/office/infopath/2007/PartnerControls"/>
    </lcf76f155ced4ddcb4097134ff3c332f>
    <TaxCatchAll xmlns="55d2ebed-7b65-4ff1-801b-ff3b5b227f23" xsi:nil="true"/>
  </documentManagement>
</p:properties>
</file>

<file path=customXml/itemProps1.xml><?xml version="1.0" encoding="utf-8"?>
<ds:datastoreItem xmlns:ds="http://schemas.openxmlformats.org/officeDocument/2006/customXml" ds:itemID="{FA5BB43F-DEFA-4A7B-8788-07837FDF2002}"/>
</file>

<file path=customXml/itemProps2.xml><?xml version="1.0" encoding="utf-8"?>
<ds:datastoreItem xmlns:ds="http://schemas.openxmlformats.org/officeDocument/2006/customXml" ds:itemID="{F8BE2A45-F7DB-4EDC-A098-A85C744B0409}"/>
</file>

<file path=customXml/itemProps3.xml><?xml version="1.0" encoding="utf-8"?>
<ds:datastoreItem xmlns:ds="http://schemas.openxmlformats.org/officeDocument/2006/customXml" ds:itemID="{6A50765E-CE51-4A03-B41F-6DC148D44A5F}"/>
</file>

<file path=docMetadata/LabelInfo.xml><?xml version="1.0" encoding="utf-8"?>
<clbl:labelList xmlns:clbl="http://schemas.microsoft.com/office/2020/mipLabelMetadata">
  <clbl:label id="{adaa5536-69ce-47c5-88d6-91fc04df5cea}" enabled="0" method="" siteId="{adaa5536-69ce-47c5-88d6-91fc04df5cea}" removed="1"/>
</clbl:labelList>
</file>

<file path=docProps/app.xml><?xml version="1.0" encoding="utf-8"?>
<Properties xmlns="http://schemas.openxmlformats.org/officeDocument/2006/extended-properties" xmlns:vt="http://schemas.openxmlformats.org/officeDocument/2006/docPropsVTypes">
  <Template>化学Ａ-3</Template>
  <TotalTime>1557</TotalTime>
  <Words>3914</Words>
  <Application>Microsoft Office PowerPoint</Application>
  <PresentationFormat>画面に合わせる (4:3)</PresentationFormat>
  <Paragraphs>465</Paragraphs>
  <Slides>64</Slides>
  <Notes>62</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64</vt:i4>
      </vt:variant>
    </vt:vector>
  </HeadingPairs>
  <TitlesOfParts>
    <vt:vector size="69" baseType="lpstr">
      <vt:lpstr>ＭＳ Ｐ明朝</vt:lpstr>
      <vt:lpstr>Arial</vt:lpstr>
      <vt:lpstr>Calibri</vt:lpstr>
      <vt:lpstr>Wingdings</vt:lpstr>
      <vt:lpstr>化学Ａ-3</vt:lpstr>
      <vt:lpstr>Basic Operation of HESS</vt:lpstr>
      <vt:lpstr>Workflow of HESS (in compatible to OECD QSAR Toolbox)</vt:lpstr>
      <vt:lpstr> Case study:  1,4-Dichloro-2-nitrobenzene  (89-61-2) </vt:lpstr>
      <vt:lpstr>From “input target chemical” to “gather its analogue chemicals”</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Confirmation of the toxicity test data for analogue chemicals in the data matrix</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Data gap filling by read-across</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Data gap filling for LOEL for whole body</vt:lpstr>
      <vt:lpstr>Thank you for your attention!!</vt:lpstr>
      <vt:lpstr>Information</vt:lpstr>
      <vt:lpstr>PowerPoint プレゼンテーション</vt:lpstr>
    </vt:vector>
  </TitlesOfParts>
  <Company>NITE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製品評価技術基盤機構</dc:creator>
  <cp:lastModifiedBy>櫻谷　祐企</cp:lastModifiedBy>
  <cp:revision>170</cp:revision>
  <dcterms:created xsi:type="dcterms:W3CDTF">2013-07-17T05:26:58Z</dcterms:created>
  <dcterms:modified xsi:type="dcterms:W3CDTF">2026-06-10T07:48:03Z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0x010100B0C413AAF38AE242B748FD1AFBC07E82</vt:lpwstr>
  </property>
</Properties>
</file>