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1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Metadata/LabelInfo.xml" ContentType="application/vnd.ms-office.classificationlabel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57" r:id="rId3"/>
    <p:sldId id="345" r:id="rId4"/>
    <p:sldId id="321" r:id="rId5"/>
    <p:sldId id="322" r:id="rId6"/>
    <p:sldId id="355" r:id="rId7"/>
    <p:sldId id="354" r:id="rId8"/>
    <p:sldId id="323" r:id="rId9"/>
    <p:sldId id="347" r:id="rId10"/>
    <p:sldId id="359" r:id="rId11"/>
    <p:sldId id="324" r:id="rId12"/>
    <p:sldId id="346" r:id="rId13"/>
    <p:sldId id="349" r:id="rId14"/>
    <p:sldId id="350" r:id="rId15"/>
    <p:sldId id="351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4" r:id="rId26"/>
    <p:sldId id="335" r:id="rId27"/>
    <p:sldId id="336" r:id="rId28"/>
    <p:sldId id="343" r:id="rId29"/>
    <p:sldId id="356" r:id="rId30"/>
    <p:sldId id="338" r:id="rId31"/>
    <p:sldId id="339" r:id="rId32"/>
    <p:sldId id="341" r:id="rId33"/>
    <p:sldId id="358" r:id="rId34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27" autoAdjust="0"/>
    <p:restoredTop sz="83193" autoAdjust="0"/>
  </p:normalViewPr>
  <p:slideViewPr>
    <p:cSldViewPr>
      <p:cViewPr varScale="1">
        <p:scale>
          <a:sx n="113" d="100"/>
          <a:sy n="113" d="100"/>
        </p:scale>
        <p:origin x="106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r">
              <a:defRPr sz="1200"/>
            </a:lvl1pPr>
          </a:lstStyle>
          <a:p>
            <a:fld id="{B363BDC4-CB3A-4DA2-91B2-B27D216A13C7}" type="datetimeFigureOut">
              <a:rPr kumimoji="1" lang="ja-JP" altLang="en-US" smtClean="0"/>
              <a:pPr/>
              <a:t>2026/6/10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2"/>
          </a:xfrm>
          <a:prstGeom prst="rect">
            <a:avLst/>
          </a:prstGeom>
        </p:spPr>
        <p:txBody>
          <a:bodyPr vert="horz" lIns="92236" tIns="46118" rIns="92236" bIns="46118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/>
            </a:lvl1pPr>
          </a:lstStyle>
          <a:p>
            <a:fld id="{219E02C4-17DD-4493-9C73-7975CEC08E9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315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3637" cy="3730625"/>
          </a:xfrm>
          <a:ln/>
        </p:spPr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26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27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28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29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7" y="4720985"/>
            <a:ext cx="4991091" cy="44731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B2CC5-18B7-400D-B397-C5B10B0F2B46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2050" cy="3729037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271" y="4720985"/>
            <a:ext cx="4990663" cy="4473102"/>
          </a:xfrm>
        </p:spPr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3637" cy="3730625"/>
          </a:xfrm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>
              <a:ea typeface="ＭＳ Ｐ明朝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9293" indent="-28819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52758" indent="-230551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13861" indent="-230551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74966" indent="-230551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36067" indent="-2305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97171" indent="-2305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58274" indent="-2305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919378" indent="-2305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F252D7B2-7FEB-4744-AE5B-F656611D6705}" type="slidenum">
              <a:rPr lang="en-US" altLang="ja-JP" smtClean="0"/>
              <a:pPr eaLnBrk="1" hangingPunct="1"/>
              <a:t>32</a:t>
            </a:fld>
            <a:endParaRPr lang="en-US" altLang="ja-JP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73638" cy="3730625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7" y="4720985"/>
            <a:ext cx="4991091" cy="4473102"/>
          </a:xfrm>
          <a:noFill/>
          <a:ln/>
        </p:spPr>
        <p:txBody>
          <a:bodyPr/>
          <a:lstStyle/>
          <a:p>
            <a:pPr eaLnBrk="1" hangingPunct="1"/>
            <a:endParaRPr lang="ja-JP" altLang="ja-JP">
              <a:ea typeface="ＭＳ Ｐ明朝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B2CC5-18B7-400D-B397-C5B10B0F2B46}" type="slidenum">
              <a:rPr lang="en-US" altLang="ja-JP"/>
              <a:pPr/>
              <a:t>5</a:t>
            </a:fld>
            <a:endParaRPr lang="en-US" altLang="ja-JP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2050" cy="3729037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271" y="4720985"/>
            <a:ext cx="4990663" cy="4473102"/>
          </a:xfrm>
        </p:spPr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9414" indent="-288236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52944" indent="-230589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14122" indent="-230589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75299" indent="-230589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36477" indent="-23058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97655" indent="-23058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58832" indent="-23058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920010" indent="-23058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313A32BA-4F8A-4502-A1A6-1F1217A55780}" type="slidenum">
              <a:rPr lang="en-US" altLang="ja-JP" smtClean="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8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3637" cy="3730625"/>
          </a:xfrm>
          <a:ln/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3637" cy="3730625"/>
          </a:xfrm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3637" cy="3730625"/>
          </a:xfrm>
          <a:ln/>
        </p:spPr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6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5" name="図 4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6" name="図 5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grpSp>
        <p:nvGrpSpPr>
          <p:cNvPr id="7" name="グループ化 9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8" name="図 7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9" name="図 8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1224136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  <a:endParaRPr lang="ja-JP" altLang="en-US" dirty="0"/>
          </a:p>
        </p:txBody>
      </p:sp>
      <p:sp>
        <p:nvSpPr>
          <p:cNvPr id="10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62B5F-5E56-42B4-972E-AC6684BB4FB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11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C9D1-8645-4A57-89B3-8E4919FB68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43F32-5775-4037-AF57-9F0911BF79BF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48380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B492-9F74-4080-86BE-20F41EC94119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5" y="6492875"/>
            <a:ext cx="50020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1EA2D84-32F5-4AFF-95A8-490C3287F426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38D2D-1504-4F2B-9402-2526089A30FD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EF67-D96C-4B19-9F8B-5180975D3479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676456" y="6492875"/>
            <a:ext cx="4509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374900"/>
            <a:ext cx="9144000" cy="1689099"/>
          </a:xfrm>
        </p:spPr>
        <p:txBody>
          <a:bodyPr anchor="ctr"/>
          <a:lstStyle>
            <a:lvl1pPr algn="ctr">
              <a:defRPr sz="4400" b="1" cap="none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>
          <a:xfrm>
            <a:off x="8748464" y="6492875"/>
            <a:ext cx="395536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fld id="{153782F7-6725-4562-9038-62508E107D75}" type="slidenum">
              <a:rPr lang="en-US" altLang="ja-JP" smtClean="0"/>
              <a:pPr/>
              <a:t>‹#›</a:t>
            </a:fld>
            <a:endParaRPr lang="en-US" altLang="ja-JP"/>
          </a:p>
        </p:txBody>
      </p:sp>
      <p:sp>
        <p:nvSpPr>
          <p:cNvPr id="6" name="日付プレースホルダ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ED6D847B-5124-401D-BAC8-7F21145EE572}" type="datetime1">
              <a:rPr lang="ja-JP" altLang="en-US" smtClean="0"/>
              <a:pPr/>
              <a:t>2026/6/10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6427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B04DF3-B629-4811-AEE8-3205E358F2F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035A59-12CB-4F37-9001-3D1AD5F8AB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3" r:id="rId3"/>
    <p:sldLayoutId id="2147483665" r:id="rId4"/>
    <p:sldLayoutId id="2147483666" r:id="rId5"/>
    <p:sldLayoutId id="2147483672" r:id="rId6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hess@nite.go.j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223962"/>
          </a:xfrm>
        </p:spPr>
        <p:txBody>
          <a:bodyPr/>
          <a:lstStyle/>
          <a:p>
            <a:r>
              <a:rPr lang="en-US" altLang="ja-JP" sz="5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Overview of HESS</a:t>
            </a:r>
            <a:endParaRPr lang="ja-JP" altLang="en-US" sz="5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 bwMode="auto">
          <a:xfrm>
            <a:off x="323528" y="4653136"/>
            <a:ext cx="864096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Chemical Management Center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ja-JP" sz="2800" dirty="0">
                <a:latin typeface="Arial" pitchFamily="34" charset="0"/>
                <a:ea typeface="+mj-ea"/>
                <a:cs typeface="Arial" pitchFamily="34" charset="0"/>
              </a:rPr>
              <a:t>National Institute of Technology and Evaluation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Japan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3C9D1-8645-4A57-89B3-8E4919FB68E9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47864" y="4077072"/>
            <a:ext cx="1811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i="1" dirty="0"/>
              <a:t>March 2014</a:t>
            </a:r>
            <a:endParaRPr kumimoji="1" lang="ja-JP" altLang="en-US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099" y="393700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 altLang="ja-JP" sz="4000" b="1" dirty="0">
              <a:solidFill>
                <a:srgbClr val="000099"/>
              </a:solidFill>
              <a:ea typeface="ＭＳ ゴシック" pitchFamily="49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529" y="332656"/>
            <a:ext cx="8568952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4400" b="1" dirty="0">
                <a:solidFill>
                  <a:srgbClr val="000099"/>
                </a:solidFill>
                <a:ea typeface="ＭＳ ゴシック" pitchFamily="49" charset="-128"/>
              </a:rPr>
              <a:t>RDT Test data in HESS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24162" y="1909559"/>
            <a:ext cx="4398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HESS DB (592 chemicals)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62572" y="1348684"/>
            <a:ext cx="7029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>
                <a:solidFill>
                  <a:srgbClr val="000099"/>
                </a:solidFill>
              </a:rPr>
              <a:t>Detailed data (RDT Test Report DB)</a:t>
            </a:r>
            <a:endParaRPr kumimoji="1" lang="ja-JP" altLang="en-US" sz="3200" b="1" dirty="0">
              <a:solidFill>
                <a:srgbClr val="000099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62572" y="2776409"/>
            <a:ext cx="3010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>
                <a:solidFill>
                  <a:srgbClr val="000099"/>
                </a:solidFill>
              </a:rPr>
              <a:t>Summary data</a:t>
            </a:r>
            <a:endParaRPr kumimoji="1" lang="ja-JP" altLang="en-US" sz="3200" b="1" dirty="0">
              <a:solidFill>
                <a:srgbClr val="000099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24162" y="3361184"/>
            <a:ext cx="72437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HESS CSCL New Chemicals (30 chemicals)</a:t>
            </a:r>
          </a:p>
          <a:p>
            <a:r>
              <a:rPr lang="en-US" altLang="ja-JP" sz="2800" dirty="0"/>
              <a:t>COSMOS DB</a:t>
            </a:r>
            <a:r>
              <a:rPr lang="en-US" altLang="ja-JP" sz="2800" baseline="30000" dirty="0"/>
              <a:t>*1</a:t>
            </a:r>
            <a:r>
              <a:rPr lang="en-US" altLang="ja-JP" sz="2800" dirty="0"/>
              <a:t> (852 chemicals)</a:t>
            </a:r>
          </a:p>
          <a:p>
            <a:r>
              <a:rPr kumimoji="1" lang="en-US" altLang="ja-JP" sz="2800" dirty="0" err="1"/>
              <a:t>ToxRef</a:t>
            </a:r>
            <a:r>
              <a:rPr kumimoji="1" lang="en-US" altLang="ja-JP" sz="2800" dirty="0"/>
              <a:t> DB</a:t>
            </a:r>
            <a:r>
              <a:rPr kumimoji="1" lang="en-US" altLang="ja-JP" sz="2800" baseline="30000" dirty="0"/>
              <a:t>*2</a:t>
            </a:r>
            <a:r>
              <a:rPr kumimoji="1" lang="en-US" altLang="ja-JP" sz="2800" dirty="0"/>
              <a:t> (493 chemicals)</a:t>
            </a:r>
            <a:endParaRPr kumimoji="1" lang="ja-JP" altLang="en-US" sz="28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43608" y="5589239"/>
            <a:ext cx="60971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aseline="30000" dirty="0"/>
              <a:t>*1 </a:t>
            </a:r>
            <a:r>
              <a:rPr lang="en-US" altLang="ja-JP" sz="2400" dirty="0"/>
              <a:t>http://www.cosmostox.eu/home/welcome/</a:t>
            </a:r>
          </a:p>
          <a:p>
            <a:r>
              <a:rPr lang="en-US" altLang="ja-JP" sz="2400" baseline="30000" dirty="0"/>
              <a:t>*2 </a:t>
            </a:r>
            <a:r>
              <a:rPr lang="en-US" altLang="ja-JP" sz="2400" dirty="0"/>
              <a:t>http://www.epa.gov/ncct/toxcast/data.html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48351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099" y="393700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 altLang="ja-JP" sz="4000" b="1" dirty="0">
              <a:solidFill>
                <a:srgbClr val="000099"/>
              </a:solidFill>
              <a:ea typeface="ＭＳ ゴシック" pitchFamily="49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529" y="332656"/>
            <a:ext cx="8568952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3600" b="1" dirty="0">
                <a:solidFill>
                  <a:srgbClr val="000099"/>
                </a:solidFill>
                <a:ea typeface="ＭＳ ゴシック" pitchFamily="49" charset="-128"/>
              </a:rPr>
              <a:t>RDT Test Report DB (Detailed data )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1004535"/>
            <a:ext cx="856895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Repeated dose toxicity (R</a:t>
            </a:r>
            <a:r>
              <a:rPr kumimoji="1" lang="en-US" altLang="ja-JP" sz="2400" b="1" dirty="0">
                <a:latin typeface="+mn-lt"/>
                <a:ea typeface="+mn-ea"/>
              </a:rPr>
              <a:t>at, Oral, 28day-17week)</a:t>
            </a:r>
          </a:p>
          <a:p>
            <a:r>
              <a:rPr lang="ja-JP" altLang="en-US" sz="2400" b="1" i="1" dirty="0">
                <a:solidFill>
                  <a:srgbClr val="008000"/>
                </a:solidFill>
                <a:latin typeface="+mn-lt"/>
                <a:ea typeface="+mn-ea"/>
              </a:rPr>
              <a:t>　</a:t>
            </a:r>
            <a:r>
              <a:rPr lang="en-US" altLang="ja-JP" sz="2400" b="1" i="1" dirty="0">
                <a:solidFill>
                  <a:srgbClr val="008000"/>
                </a:solidFill>
                <a:latin typeface="+mn-lt"/>
                <a:ea typeface="+mn-ea"/>
              </a:rPr>
              <a:t>Similar condition studies with derailed test data were collected.</a:t>
            </a:r>
          </a:p>
          <a:p>
            <a:r>
              <a:rPr lang="en-US" altLang="ja-JP" sz="2400" b="1" dirty="0">
                <a:latin typeface="+mn-lt"/>
                <a:ea typeface="+mn-ea"/>
              </a:rPr>
              <a:t>Total: 592 studies for 629 chemicals</a:t>
            </a:r>
            <a:endParaRPr kumimoji="1" lang="ja-JP" altLang="en-US" sz="2400" b="1" dirty="0">
              <a:latin typeface="+mn-lt"/>
              <a:ea typeface="+mn-ea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84355" y="2282964"/>
            <a:ext cx="795158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MHLW/NIHS safety examination of existing chemicals under Chemical Substances Control Law in Japan: 303 studies</a:t>
            </a:r>
          </a:p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    </a:t>
            </a:r>
            <a:r>
              <a:rPr lang="en-US" altLang="ja-JP" sz="2000" b="1" dirty="0"/>
              <a:t>(http://dra4.nihs.go.jp/mhlw_data/jsp/SearchPageENG.jsp)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/>
              <a:t></a:t>
            </a:r>
            <a:r>
              <a:rPr lang="en-US" altLang="ja-JP" sz="2000" b="1" dirty="0">
                <a:solidFill>
                  <a:srgbClr val="000099"/>
                </a:solidFill>
              </a:rPr>
              <a:t>NITE toxicity test (OECD TG407): 27 studies</a:t>
            </a:r>
          </a:p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    </a:t>
            </a:r>
            <a:r>
              <a:rPr lang="en-US" altLang="ja-JP" sz="2000" b="1" dirty="0"/>
              <a:t>(http://www.safe.nite.go.jp/english/db.html)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/>
              <a:t></a:t>
            </a:r>
            <a:r>
              <a:rPr lang="en-US" altLang="ja-JP" sz="2000" b="1" dirty="0">
                <a:solidFill>
                  <a:srgbClr val="000099"/>
                </a:solidFill>
              </a:rPr>
              <a:t>METI toxicity test (OECD TG422): 87 studies</a:t>
            </a:r>
          </a:p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   </a:t>
            </a:r>
            <a:r>
              <a:rPr lang="en-US" altLang="ja-JP" sz="2000" b="1" dirty="0"/>
              <a:t>(http://www.safe.nite.go.jp/english/db.html)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/>
              <a:t></a:t>
            </a:r>
            <a:r>
              <a:rPr lang="en-US" altLang="ja-JP" sz="2000" b="1" dirty="0">
                <a:solidFill>
                  <a:srgbClr val="000099"/>
                </a:solidFill>
              </a:rPr>
              <a:t>NTP short term studies: 57 studies</a:t>
            </a:r>
          </a:p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    </a:t>
            </a:r>
            <a:r>
              <a:rPr lang="en-US" altLang="ja-JP" sz="2000" b="1" dirty="0"/>
              <a:t>(http://ntp.niehs.nih.gov/)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NTP long term studies (dose selection studies): 124 studies </a:t>
            </a:r>
          </a:p>
          <a:p>
            <a:pPr>
              <a:spcBef>
                <a:spcPts val="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    </a:t>
            </a:r>
            <a:r>
              <a:rPr lang="en-US" altLang="ja-JP" sz="2000" b="1" dirty="0"/>
              <a:t>(http://ntp.niehs.nih.gov/)</a:t>
            </a:r>
          </a:p>
          <a:p>
            <a:pPr>
              <a:spcBef>
                <a:spcPts val="600"/>
              </a:spcBef>
            </a:pPr>
            <a:r>
              <a:rPr lang="en-US" altLang="ja-JP" sz="2000" b="1" dirty="0">
                <a:solidFill>
                  <a:srgbClr val="000099"/>
                </a:solidFill>
              </a:rPr>
              <a:t>Journal Papers: 31 studies</a:t>
            </a:r>
          </a:p>
        </p:txBody>
      </p:sp>
    </p:spTree>
    <p:extLst>
      <p:ext uri="{BB962C8B-B14F-4D97-AF65-F5344CB8AC3E}">
        <p14:creationId xmlns:p14="http://schemas.microsoft.com/office/powerpoint/2010/main" val="2269737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196752"/>
            <a:ext cx="8208912" cy="125095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altLang="ja-JP" sz="2800" b="1" dirty="0">
                <a:ea typeface="HGPｺﾞｼｯｸE" pitchFamily="50" charset="-128"/>
              </a:rPr>
              <a:t>Mechanism information for the critical toxicity such as necrosis of </a:t>
            </a:r>
            <a:r>
              <a:rPr lang="en-US" altLang="ja-JP" sz="2800" b="1" dirty="0" err="1">
                <a:ea typeface="HGPｺﾞｼｯｸE" pitchFamily="50" charset="-128"/>
              </a:rPr>
              <a:t>hepatocytes</a:t>
            </a:r>
            <a:r>
              <a:rPr lang="en-US" altLang="ja-JP" sz="2800" b="1" dirty="0">
                <a:ea typeface="HGPｺﾞｼｯｸE" pitchFamily="50" charset="-128"/>
              </a:rPr>
              <a:t> observed in RDT was built in (68 chemicals, 218 papers)</a:t>
            </a:r>
          </a:p>
        </p:txBody>
      </p:sp>
      <p:sp>
        <p:nvSpPr>
          <p:cNvPr id="604166" name="Rectangle 6"/>
          <p:cNvSpPr>
            <a:spLocks noGrp="1" noChangeArrowheads="1"/>
          </p:cNvSpPr>
          <p:nvPr>
            <p:ph type="title"/>
          </p:nvPr>
        </p:nvSpPr>
        <p:spPr>
          <a:xfrm>
            <a:off x="414338" y="407988"/>
            <a:ext cx="8229600" cy="646112"/>
          </a:xfrm>
        </p:spPr>
        <p:txBody>
          <a:bodyPr/>
          <a:lstStyle/>
          <a:p>
            <a:r>
              <a:rPr lang="en-US" altLang="ja-JP" sz="4000" b="1" dirty="0">
                <a:solidFill>
                  <a:srgbClr val="000099"/>
                </a:solidFill>
                <a:latin typeface="Arial" charset="0"/>
              </a:rPr>
              <a:t>Toxicity Mechanism DB</a:t>
            </a:r>
          </a:p>
        </p:txBody>
      </p:sp>
      <p:sp>
        <p:nvSpPr>
          <p:cNvPr id="604170" name="Text Box 10"/>
          <p:cNvSpPr txBox="1">
            <a:spLocks noChangeArrowheads="1"/>
          </p:cNvSpPr>
          <p:nvPr/>
        </p:nvSpPr>
        <p:spPr bwMode="auto">
          <a:xfrm>
            <a:off x="4748783" y="2743671"/>
            <a:ext cx="3999681" cy="173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latin typeface="Arial" charset="0"/>
                <a:ea typeface="ＭＳ Ｐゴシック" charset="-128"/>
              </a:rPr>
              <a:t>&lt;Experimental Information&gt;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Species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Experimental Design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i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in vitro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/ </a:t>
            </a:r>
            <a:r>
              <a:rPr kumimoji="0" lang="en-US" altLang="ja-JP" sz="1800" b="1" i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in vivo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/ </a:t>
            </a:r>
            <a:r>
              <a:rPr kumimoji="0" lang="en-US" altLang="ja-JP" sz="1800" b="1" i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ex vivo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Dose / Concentration Employed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Effective Dose / Concentration</a:t>
            </a:r>
            <a:endParaRPr kumimoji="0" lang="en-US" sz="1800" b="1" dirty="0">
              <a:solidFill>
                <a:srgbClr val="FF66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04171" name="Text Box 11"/>
          <p:cNvSpPr txBox="1">
            <a:spLocks noChangeArrowheads="1"/>
          </p:cNvSpPr>
          <p:nvPr/>
        </p:nvSpPr>
        <p:spPr bwMode="auto">
          <a:xfrm>
            <a:off x="467296" y="2732558"/>
            <a:ext cx="3933825" cy="2563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sz="1800" b="1" dirty="0">
                <a:latin typeface="Arial" charset="0"/>
                <a:ea typeface="ＭＳ Ｐゴシック" charset="-128"/>
              </a:rPr>
              <a:t>&lt;</a:t>
            </a:r>
            <a:r>
              <a:rPr kumimoji="0" lang="en-US" altLang="ja-JP" sz="1800" b="1" dirty="0">
                <a:latin typeface="Arial" charset="0"/>
                <a:ea typeface="ＭＳ Ｐゴシック" charset="-128"/>
              </a:rPr>
              <a:t>Mechanism Information</a:t>
            </a:r>
            <a:r>
              <a:rPr kumimoji="0" lang="en-US" sz="1800" b="1" dirty="0">
                <a:latin typeface="Arial" charset="0"/>
                <a:ea typeface="ＭＳ Ｐゴシック" charset="-128"/>
              </a:rPr>
              <a:t>&gt;</a:t>
            </a:r>
            <a:endParaRPr kumimoji="0" lang="en-US" altLang="ja-JP" sz="1800" b="1" dirty="0">
              <a:latin typeface="Arial" charset="0"/>
              <a:ea typeface="ＭＳ Ｐゴシック" charset="-128"/>
            </a:endParaRP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Toxicity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Possible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Chemistry Reaction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            /Metabolism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Possible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Toxicant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Possible 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Interaction with 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            Target Molecule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Possible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Effects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 dirty="0">
                <a:solidFill>
                  <a:srgbClr val="FF33CC"/>
                </a:solidFill>
                <a:latin typeface="Arial" charset="0"/>
                <a:ea typeface="ＭＳ Ｐゴシック" charset="-128"/>
              </a:rPr>
              <a:t>Target Organ/Tissue/Cell etc.</a:t>
            </a:r>
            <a:endParaRPr kumimoji="0" lang="en-US" sz="1800" b="1" dirty="0">
              <a:solidFill>
                <a:srgbClr val="FF33CC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04172" name="Text Box 12"/>
          <p:cNvSpPr txBox="1">
            <a:spLocks noChangeArrowheads="1"/>
          </p:cNvSpPr>
          <p:nvPr/>
        </p:nvSpPr>
        <p:spPr bwMode="auto">
          <a:xfrm>
            <a:off x="4748783" y="4902671"/>
            <a:ext cx="3743325" cy="1190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latin typeface="Arial" charset="0"/>
                <a:ea typeface="ＭＳ Ｐゴシック" charset="-128"/>
              </a:rPr>
              <a:t>&lt;Other information&gt;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Other Compounds studied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Additional Information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  <a:cs typeface="Arial" charset="0"/>
              </a:rPr>
              <a:t>• </a:t>
            </a:r>
            <a:r>
              <a:rPr kumimoji="0" lang="en-US" altLang="ja-JP" sz="1800" b="1">
                <a:solidFill>
                  <a:srgbClr val="CC00FF"/>
                </a:solidFill>
                <a:latin typeface="Arial" charset="0"/>
                <a:ea typeface="ＭＳ Ｐゴシック" charset="-128"/>
              </a:rPr>
              <a:t>Authors’ Suggestion</a:t>
            </a:r>
            <a:endParaRPr kumimoji="0" lang="en-US" sz="1800" b="1">
              <a:solidFill>
                <a:srgbClr val="CC00FF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04173" name="Text Box 13"/>
          <p:cNvSpPr txBox="1">
            <a:spLocks noChangeArrowheads="1"/>
          </p:cNvSpPr>
          <p:nvPr/>
        </p:nvSpPr>
        <p:spPr bwMode="auto">
          <a:xfrm>
            <a:off x="468883" y="5423371"/>
            <a:ext cx="4124325" cy="641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latin typeface="Arial" charset="0"/>
                <a:ea typeface="ＭＳ Ｐゴシック" charset="-128"/>
              </a:rPr>
              <a:t>&lt;Mechanism Summary&gt;</a:t>
            </a:r>
          </a:p>
          <a:p>
            <a:pPr defTabSz="449263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US" altLang="ja-JP" sz="1800" b="1">
                <a:latin typeface="Arial" charset="0"/>
                <a:ea typeface="ＭＳ Ｐゴシック" charset="-128"/>
              </a:rPr>
              <a:t>	</a:t>
            </a:r>
            <a:r>
              <a:rPr kumimoji="0" lang="en-US" altLang="ja-JP" sz="1800" b="1">
                <a:solidFill>
                  <a:srgbClr val="FF0000"/>
                </a:solidFill>
                <a:latin typeface="Arial" charset="0"/>
                <a:ea typeface="ＭＳ Ｐゴシック" charset="-128"/>
                <a:cs typeface="Arial" charset="0"/>
              </a:rPr>
              <a:t>• Possible </a:t>
            </a:r>
            <a:r>
              <a:rPr kumimoji="0" lang="en-US" altLang="ja-JP" sz="1800" b="1">
                <a:solidFill>
                  <a:srgbClr val="FF0000"/>
                </a:solidFill>
                <a:latin typeface="Arial" charset="0"/>
                <a:ea typeface="ＭＳ Ｐゴシック" charset="-128"/>
              </a:rPr>
              <a:t>Mechanism Summary</a:t>
            </a:r>
            <a:endParaRPr kumimoji="0" lang="en-US" sz="1800" b="1">
              <a:solidFill>
                <a:srgbClr val="FF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3000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6" name="Rectangle 4"/>
          <p:cNvSpPr>
            <a:spLocks noGrp="1" noChangeArrowheads="1"/>
          </p:cNvSpPr>
          <p:nvPr>
            <p:ph type="title"/>
          </p:nvPr>
        </p:nvSpPr>
        <p:spPr>
          <a:xfrm>
            <a:off x="107504" y="332656"/>
            <a:ext cx="8926388" cy="873472"/>
          </a:xfrm>
        </p:spPr>
        <p:txBody>
          <a:bodyPr/>
          <a:lstStyle/>
          <a:p>
            <a:r>
              <a:rPr lang="en-US" altLang="ja-JP" sz="4000" b="1" dirty="0">
                <a:solidFill>
                  <a:srgbClr val="000099"/>
                </a:solidFill>
                <a:latin typeface="Arial" charset="0"/>
              </a:rPr>
              <a:t>Rat Metabolism Map and Simulator</a:t>
            </a:r>
          </a:p>
        </p:txBody>
      </p:sp>
      <p:pic>
        <p:nvPicPr>
          <p:cNvPr id="607242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5575" y="1412776"/>
            <a:ext cx="5264150" cy="4691063"/>
          </a:xfrm>
          <a:noFill/>
          <a:ln/>
        </p:spPr>
      </p:pic>
      <p:sp>
        <p:nvSpPr>
          <p:cNvPr id="607246" name="Text Box 14"/>
          <p:cNvSpPr txBox="1">
            <a:spLocks noChangeArrowheads="1"/>
          </p:cNvSpPr>
          <p:nvPr/>
        </p:nvSpPr>
        <p:spPr bwMode="auto">
          <a:xfrm>
            <a:off x="5565775" y="1493739"/>
            <a:ext cx="347072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DB of the metabolism maps mainly in the rat liver with RDT tests results (800 chemicals, 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1040 maps</a:t>
            </a:r>
            <a:r>
              <a:rPr lang="ja-JP" alt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）。</a:t>
            </a:r>
          </a:p>
        </p:txBody>
      </p:sp>
      <p:sp>
        <p:nvSpPr>
          <p:cNvPr id="607247" name="Text Box 15"/>
          <p:cNvSpPr txBox="1">
            <a:spLocks noChangeArrowheads="1"/>
          </p:cNvSpPr>
          <p:nvPr/>
        </p:nvSpPr>
        <p:spPr bwMode="auto">
          <a:xfrm>
            <a:off x="5581650" y="4108351"/>
            <a:ext cx="3397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Metabolism simulator for the rat liver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ja-JP" alt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(in vitro / in vivo)</a:t>
            </a:r>
          </a:p>
        </p:txBody>
      </p:sp>
      <p:sp>
        <p:nvSpPr>
          <p:cNvPr id="607248" name="AutoShape 16"/>
          <p:cNvSpPr>
            <a:spLocks noChangeArrowheads="1"/>
          </p:cNvSpPr>
          <p:nvPr/>
        </p:nvSpPr>
        <p:spPr bwMode="auto">
          <a:xfrm>
            <a:off x="6911975" y="3506689"/>
            <a:ext cx="673100" cy="522287"/>
          </a:xfrm>
          <a:prstGeom prst="downArrow">
            <a:avLst>
              <a:gd name="adj1" fmla="val 50000"/>
              <a:gd name="adj2" fmla="val 40426"/>
            </a:avLst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ja-JP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04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7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" y="332656"/>
            <a:ext cx="8301038" cy="558800"/>
          </a:xfrm>
        </p:spPr>
        <p:txBody>
          <a:bodyPr/>
          <a:lstStyle/>
          <a:p>
            <a:r>
              <a:rPr lang="en-US" altLang="ja-JP" sz="4000" b="1" dirty="0">
                <a:solidFill>
                  <a:srgbClr val="000099"/>
                </a:solidFill>
                <a:latin typeface="Arial" charset="0"/>
              </a:rPr>
              <a:t>Human / Rat ADME DB</a:t>
            </a:r>
          </a:p>
        </p:txBody>
      </p:sp>
      <p:pic>
        <p:nvPicPr>
          <p:cNvPr id="610467" name="Picture 16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560" y="2348880"/>
            <a:ext cx="4510264" cy="4059238"/>
          </a:xfrm>
          <a:noFill/>
          <a:ln/>
        </p:spPr>
      </p:pic>
      <p:sp>
        <p:nvSpPr>
          <p:cNvPr id="610313" name="Rectangle 9"/>
          <p:cNvSpPr>
            <a:spLocks noChangeArrowheads="1"/>
          </p:cNvSpPr>
          <p:nvPr/>
        </p:nvSpPr>
        <p:spPr bwMode="auto">
          <a:xfrm>
            <a:off x="5451475" y="2204864"/>
            <a:ext cx="3222625" cy="101566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2000" b="1" dirty="0">
                <a:latin typeface="Arial" charset="0"/>
              </a:rPr>
              <a:t>P450 Metabolism Prediction Model based on Ligand Structure</a:t>
            </a:r>
          </a:p>
        </p:txBody>
      </p:sp>
      <p:pic>
        <p:nvPicPr>
          <p:cNvPr id="610469" name="Picture 16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67400" y="3201814"/>
            <a:ext cx="2578100" cy="1704975"/>
          </a:xfrm>
          <a:noFill/>
          <a:ln/>
        </p:spPr>
      </p:pic>
      <p:sp>
        <p:nvSpPr>
          <p:cNvPr id="11" name="テキスト ボックス 10"/>
          <p:cNvSpPr txBox="1"/>
          <p:nvPr/>
        </p:nvSpPr>
        <p:spPr>
          <a:xfrm>
            <a:off x="292100" y="953433"/>
            <a:ext cx="8600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400" b="1" dirty="0"/>
              <a:t>Information </a:t>
            </a:r>
            <a:r>
              <a:rPr lang="en-US" altLang="ja-JP" sz="2400" b="1" dirty="0"/>
              <a:t>for chemical substances related to h</a:t>
            </a:r>
            <a:r>
              <a:rPr lang="en-US" altLang="en-US" sz="2400" b="1" dirty="0"/>
              <a:t>uman/</a:t>
            </a:r>
            <a:r>
              <a:rPr lang="en-US" altLang="ja-JP" sz="2400" b="1" dirty="0"/>
              <a:t>r</a:t>
            </a:r>
            <a:r>
              <a:rPr lang="en-US" altLang="en-US" sz="2400" b="1" dirty="0"/>
              <a:t>at </a:t>
            </a:r>
            <a:r>
              <a:rPr lang="en-US" altLang="ja-JP" sz="2400" b="1" dirty="0"/>
              <a:t>metabolism that are useful for comparing s</a:t>
            </a:r>
            <a:r>
              <a:rPr lang="en-US" altLang="en-US" sz="2400" b="1" dirty="0"/>
              <a:t>pecies difference</a:t>
            </a:r>
            <a:r>
              <a:rPr lang="en-US" altLang="ja-JP" sz="2400" b="1" dirty="0"/>
              <a:t>s in toxicity between human and rat. </a:t>
            </a:r>
          </a:p>
          <a:p>
            <a:pPr>
              <a:lnSpc>
                <a:spcPts val="2400"/>
              </a:lnSpc>
            </a:pPr>
            <a:r>
              <a:rPr lang="en-US" altLang="ja-JP" sz="2400" b="1" dirty="0"/>
              <a:t>(61 chemicals, 112 papers).</a:t>
            </a:r>
            <a:endParaRPr kumimoji="1"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5292080" y="5427801"/>
            <a:ext cx="3672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err="1"/>
              <a:t>Yamazoe</a:t>
            </a:r>
            <a:r>
              <a:rPr lang="en-US" altLang="ja-JP" sz="1400" dirty="0"/>
              <a:t>, Y. Ito, K. </a:t>
            </a:r>
            <a:r>
              <a:rPr lang="en-US" altLang="ja-JP" sz="1400" dirty="0" err="1"/>
              <a:t>Yoshinari</a:t>
            </a:r>
            <a:r>
              <a:rPr lang="en-US" altLang="ja-JP" sz="1400" dirty="0"/>
              <a:t>. K. 2011. Construction of a CYP2E1-template system for prediction of the metabolism on both site and preference order. Drug </a:t>
            </a:r>
            <a:r>
              <a:rPr lang="en-US" altLang="ja-JP" sz="1400" dirty="0" err="1"/>
              <a:t>Metabol</a:t>
            </a:r>
            <a:r>
              <a:rPr lang="en-US" altLang="ja-JP" sz="1400" dirty="0"/>
              <a:t>. Rev. 43:  409-439.</a:t>
            </a:r>
          </a:p>
        </p:txBody>
      </p:sp>
      <p:sp>
        <p:nvSpPr>
          <p:cNvPr id="610459" name="Rectangle 155"/>
          <p:cNvSpPr>
            <a:spLocks noChangeArrowheads="1"/>
          </p:cNvSpPr>
          <p:nvPr/>
        </p:nvSpPr>
        <p:spPr bwMode="auto">
          <a:xfrm>
            <a:off x="5957888" y="4906067"/>
            <a:ext cx="2546350" cy="393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1800" dirty="0">
                <a:solidFill>
                  <a:schemeClr val="tx1"/>
                </a:solidFill>
                <a:latin typeface="Arial" charset="0"/>
              </a:rPr>
              <a:t>Human CYP2E1 model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A2D84-32F5-4AFF-95A8-490C3287F426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3885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5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33938" y="2262783"/>
            <a:ext cx="4149725" cy="2735262"/>
          </a:xfrm>
          <a:noFill/>
          <a:ln>
            <a:solidFill>
              <a:schemeClr val="tx1"/>
            </a:solidFill>
          </a:ln>
        </p:spPr>
      </p:pic>
      <p:sp>
        <p:nvSpPr>
          <p:cNvPr id="576519" name="Text Box 7"/>
          <p:cNvSpPr txBox="1">
            <a:spLocks noChangeArrowheads="1"/>
          </p:cNvSpPr>
          <p:nvPr/>
        </p:nvSpPr>
        <p:spPr bwMode="auto">
          <a:xfrm>
            <a:off x="196850" y="1721445"/>
            <a:ext cx="544513" cy="4186238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/>
            <a:r>
              <a:rPr lang="en-US" altLang="ja-JP" sz="2000">
                <a:latin typeface="Arial" charset="0"/>
              </a:rPr>
              <a:t>Repeat Dose Toxicity Test Report</a:t>
            </a:r>
          </a:p>
        </p:txBody>
      </p:sp>
      <p:sp>
        <p:nvSpPr>
          <p:cNvPr id="576520" name="Line 8"/>
          <p:cNvSpPr>
            <a:spLocks noChangeShapeType="1"/>
          </p:cNvSpPr>
          <p:nvPr/>
        </p:nvSpPr>
        <p:spPr bwMode="auto">
          <a:xfrm>
            <a:off x="752475" y="3612158"/>
            <a:ext cx="1600200" cy="31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ja-JP" altLang="en-US"/>
          </a:p>
        </p:txBody>
      </p:sp>
      <p:sp>
        <p:nvSpPr>
          <p:cNvPr id="576521" name="Text Box 9"/>
          <p:cNvSpPr txBox="1">
            <a:spLocks noChangeArrowheads="1"/>
          </p:cNvSpPr>
          <p:nvPr/>
        </p:nvSpPr>
        <p:spPr bwMode="auto">
          <a:xfrm>
            <a:off x="873125" y="3780433"/>
            <a:ext cx="1306513" cy="727075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ja-JP" sz="2000" b="1">
                <a:solidFill>
                  <a:srgbClr val="000066"/>
                </a:solidFill>
                <a:latin typeface="Arial" charset="0"/>
              </a:rPr>
              <a:t>Cascade</a:t>
            </a:r>
          </a:p>
          <a:p>
            <a:pPr algn="ctr">
              <a:lnSpc>
                <a:spcPct val="100000"/>
              </a:lnSpc>
            </a:pPr>
            <a:r>
              <a:rPr lang="en-US" altLang="ja-JP" sz="2000" b="1">
                <a:solidFill>
                  <a:srgbClr val="000066"/>
                </a:solidFill>
                <a:latin typeface="Arial" charset="0"/>
              </a:rPr>
              <a:t>Model</a:t>
            </a:r>
          </a:p>
        </p:txBody>
      </p:sp>
      <p:sp>
        <p:nvSpPr>
          <p:cNvPr id="576525" name="Text Box 13"/>
          <p:cNvSpPr txBox="1">
            <a:spLocks noChangeArrowheads="1"/>
          </p:cNvSpPr>
          <p:nvPr/>
        </p:nvSpPr>
        <p:spPr bwMode="auto">
          <a:xfrm>
            <a:off x="4257675" y="1515070"/>
            <a:ext cx="4886325" cy="6413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ja-JP" sz="2000" b="1">
                <a:solidFill>
                  <a:srgbClr val="FF0000"/>
                </a:solidFill>
                <a:latin typeface="Arial" charset="0"/>
              </a:rPr>
              <a:t>Bayesian Net RDT Prediction Model</a:t>
            </a:r>
          </a:p>
          <a:p>
            <a:pPr algn="ctr">
              <a:lnSpc>
                <a:spcPct val="100000"/>
              </a:lnSpc>
            </a:pPr>
            <a:r>
              <a:rPr lang="en-US" altLang="ja-JP" sz="1600" b="1">
                <a:solidFill>
                  <a:srgbClr val="008000"/>
                </a:solidFill>
                <a:latin typeface="Arial" charset="0"/>
              </a:rPr>
              <a:t>Liver and blood toxicity for anilines</a:t>
            </a:r>
          </a:p>
        </p:txBody>
      </p:sp>
      <p:sp>
        <p:nvSpPr>
          <p:cNvPr id="576527" name="Text Box 15"/>
          <p:cNvSpPr txBox="1">
            <a:spLocks noChangeArrowheads="1"/>
          </p:cNvSpPr>
          <p:nvPr/>
        </p:nvSpPr>
        <p:spPr bwMode="auto">
          <a:xfrm>
            <a:off x="4829175" y="5299670"/>
            <a:ext cx="4162425" cy="1009650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1800">
                <a:latin typeface="Arial" charset="0"/>
              </a:rPr>
              <a:t>Knowledge of toxicologist</a:t>
            </a:r>
          </a:p>
          <a:p>
            <a:r>
              <a:rPr lang="ja-JP" altLang="ja-JP" sz="1800">
                <a:latin typeface="Arial" charset="0"/>
              </a:rPr>
              <a:t>Toxicity </a:t>
            </a:r>
            <a:r>
              <a:rPr lang="en-US" altLang="ja-JP" sz="1800">
                <a:latin typeface="Arial" charset="0"/>
              </a:rPr>
              <a:t>k</a:t>
            </a:r>
            <a:r>
              <a:rPr lang="ja-JP" altLang="ja-JP" sz="1800">
                <a:latin typeface="Arial" charset="0"/>
              </a:rPr>
              <a:t>nowledge </a:t>
            </a:r>
            <a:r>
              <a:rPr lang="en-US" altLang="ja-JP" sz="1800">
                <a:latin typeface="Arial" charset="0"/>
              </a:rPr>
              <a:t>i</a:t>
            </a:r>
            <a:r>
              <a:rPr lang="ja-JP" altLang="ja-JP" sz="1800">
                <a:latin typeface="Arial" charset="0"/>
              </a:rPr>
              <a:t>nformation DB</a:t>
            </a:r>
            <a:endParaRPr lang="en-US" altLang="ja-JP" sz="1800">
              <a:latin typeface="Arial" charset="0"/>
            </a:endParaRPr>
          </a:p>
          <a:p>
            <a:r>
              <a:rPr lang="en-US" altLang="ja-JP" sz="1800">
                <a:latin typeface="Arial" charset="0"/>
              </a:rPr>
              <a:t>Metabolism knowledge information DB</a:t>
            </a:r>
          </a:p>
        </p:txBody>
      </p:sp>
      <p:sp>
        <p:nvSpPr>
          <p:cNvPr id="576528" name="Text Box 16"/>
          <p:cNvSpPr txBox="1">
            <a:spLocks noChangeArrowheads="1"/>
          </p:cNvSpPr>
          <p:nvPr/>
        </p:nvSpPr>
        <p:spPr bwMode="auto">
          <a:xfrm>
            <a:off x="989013" y="3237508"/>
            <a:ext cx="1019175" cy="3603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1600" b="1">
                <a:latin typeface="Arial" charset="0"/>
              </a:rPr>
              <a:t>Analysis</a:t>
            </a:r>
          </a:p>
        </p:txBody>
      </p:sp>
      <p:sp>
        <p:nvSpPr>
          <p:cNvPr id="576529" name="Line 17"/>
          <p:cNvSpPr>
            <a:spLocks noChangeShapeType="1"/>
          </p:cNvSpPr>
          <p:nvPr/>
        </p:nvSpPr>
        <p:spPr bwMode="auto">
          <a:xfrm flipV="1">
            <a:off x="4378325" y="3632795"/>
            <a:ext cx="461963" cy="31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ja-JP" altLang="en-US"/>
          </a:p>
        </p:txBody>
      </p:sp>
      <p:sp>
        <p:nvSpPr>
          <p:cNvPr id="576531" name="Line 19"/>
          <p:cNvSpPr>
            <a:spLocks noChangeShapeType="1"/>
          </p:cNvSpPr>
          <p:nvPr/>
        </p:nvSpPr>
        <p:spPr bwMode="auto">
          <a:xfrm flipV="1">
            <a:off x="5521325" y="4974233"/>
            <a:ext cx="136525" cy="3365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ja-JP" altLang="en-US"/>
          </a:p>
        </p:txBody>
      </p:sp>
      <p:sp>
        <p:nvSpPr>
          <p:cNvPr id="576533" name="Rectangle 21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640960" cy="936104"/>
          </a:xfrm>
        </p:spPr>
        <p:txBody>
          <a:bodyPr/>
          <a:lstStyle/>
          <a:p>
            <a:r>
              <a:rPr lang="en-US" altLang="ja-JP" sz="4000" b="1" dirty="0">
                <a:solidFill>
                  <a:srgbClr val="000099"/>
                </a:solidFill>
                <a:latin typeface="Arial" charset="0"/>
              </a:rPr>
              <a:t>Bayesian Net RDT </a:t>
            </a:r>
            <a:br>
              <a:rPr lang="en-US" altLang="ja-JP" sz="4000" b="1" dirty="0">
                <a:solidFill>
                  <a:srgbClr val="000099"/>
                </a:solidFill>
                <a:latin typeface="Arial" charset="0"/>
              </a:rPr>
            </a:br>
            <a:r>
              <a:rPr lang="en-US" altLang="ja-JP" sz="4000" b="1" dirty="0">
                <a:solidFill>
                  <a:srgbClr val="000099"/>
                </a:solidFill>
                <a:latin typeface="Arial" charset="0"/>
              </a:rPr>
              <a:t>Prediction Model</a:t>
            </a:r>
          </a:p>
        </p:txBody>
      </p:sp>
      <p:sp>
        <p:nvSpPr>
          <p:cNvPr id="576535" name="AutoShape 23"/>
          <p:cNvSpPr>
            <a:spLocks noChangeArrowheads="1"/>
          </p:cNvSpPr>
          <p:nvPr/>
        </p:nvSpPr>
        <p:spPr bwMode="auto">
          <a:xfrm>
            <a:off x="2362200" y="2762845"/>
            <a:ext cx="2019300" cy="1549400"/>
          </a:xfrm>
          <a:prstGeom prst="can">
            <a:avLst>
              <a:gd name="adj" fmla="val 24056"/>
            </a:avLst>
          </a:prstGeom>
          <a:noFill/>
          <a:ln w="25400">
            <a:solidFill>
              <a:srgbClr val="FF9966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576537" name="Text Box 25"/>
          <p:cNvSpPr txBox="1">
            <a:spLocks noChangeArrowheads="1"/>
          </p:cNvSpPr>
          <p:nvPr/>
        </p:nvSpPr>
        <p:spPr bwMode="auto">
          <a:xfrm>
            <a:off x="2359025" y="3134320"/>
            <a:ext cx="1905000" cy="103028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1800">
                <a:latin typeface="Arial" charset="0"/>
              </a:rPr>
              <a:t>Basic </a:t>
            </a:r>
            <a:r>
              <a:rPr lang="en-US" altLang="ja-JP" sz="2000">
                <a:latin typeface="Arial" charset="0"/>
              </a:rPr>
              <a:t>Active</a:t>
            </a:r>
            <a:r>
              <a:rPr lang="en-US" altLang="ja-JP" sz="1800">
                <a:latin typeface="Arial" charset="0"/>
              </a:rPr>
              <a:t> </a:t>
            </a:r>
          </a:p>
          <a:p>
            <a:r>
              <a:rPr lang="en-US" altLang="ja-JP" sz="1800">
                <a:latin typeface="Arial" charset="0"/>
              </a:rPr>
              <a:t>Structure</a:t>
            </a:r>
          </a:p>
          <a:p>
            <a:r>
              <a:rPr lang="en-US" altLang="ja-JP" sz="1800">
                <a:latin typeface="Arial" charset="0"/>
              </a:rPr>
              <a:t>Knowledge Base</a:t>
            </a:r>
          </a:p>
        </p:txBody>
      </p:sp>
      <p:sp>
        <p:nvSpPr>
          <p:cNvPr id="576539" name="Text Box 27"/>
          <p:cNvSpPr txBox="1">
            <a:spLocks noChangeArrowheads="1"/>
          </p:cNvSpPr>
          <p:nvPr/>
        </p:nvSpPr>
        <p:spPr bwMode="auto">
          <a:xfrm>
            <a:off x="2016125" y="5034558"/>
            <a:ext cx="2506663" cy="673100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000" b="1" dirty="0" err="1">
                <a:solidFill>
                  <a:srgbClr val="000066"/>
                </a:solidFill>
                <a:latin typeface="Arial" charset="0"/>
              </a:rPr>
              <a:t>BASiC</a:t>
            </a:r>
            <a:endParaRPr lang="en-US" altLang="ja-JP" sz="2000" b="1" dirty="0">
              <a:solidFill>
                <a:srgbClr val="000066"/>
              </a:solidFill>
              <a:latin typeface="Arial" charset="0"/>
            </a:endParaRPr>
          </a:p>
          <a:p>
            <a:r>
              <a:rPr lang="en-US" altLang="ja-JP" sz="1400" dirty="0">
                <a:latin typeface="Arial" charset="0"/>
              </a:rPr>
              <a:t>http://www.dm-lab.ws/BASiC/</a:t>
            </a:r>
          </a:p>
        </p:txBody>
      </p:sp>
      <p:sp>
        <p:nvSpPr>
          <p:cNvPr id="576540" name="AutoShape 28"/>
          <p:cNvSpPr>
            <a:spLocks noChangeArrowheads="1"/>
          </p:cNvSpPr>
          <p:nvPr/>
        </p:nvSpPr>
        <p:spPr bwMode="auto">
          <a:xfrm>
            <a:off x="2895600" y="4439245"/>
            <a:ext cx="838200" cy="419100"/>
          </a:xfrm>
          <a:prstGeom prst="downArrow">
            <a:avLst>
              <a:gd name="adj1" fmla="val 54926"/>
              <a:gd name="adj2" fmla="val 52273"/>
            </a:avLst>
          </a:prstGeom>
          <a:solidFill>
            <a:srgbClr val="33CC33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576541" name="Text Box 29"/>
          <p:cNvSpPr txBox="1">
            <a:spLocks noChangeArrowheads="1"/>
          </p:cNvSpPr>
          <p:nvPr/>
        </p:nvSpPr>
        <p:spPr bwMode="auto">
          <a:xfrm>
            <a:off x="6448425" y="4631333"/>
            <a:ext cx="2535238" cy="393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altLang="ja-JP" sz="1800" b="1">
                <a:solidFill>
                  <a:srgbClr val="000066"/>
                </a:solidFill>
                <a:latin typeface="Arial" charset="0"/>
              </a:rPr>
              <a:t>Causality of Toxicity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827584" y="6453336"/>
            <a:ext cx="7992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/>
              <a:t>http://www.dm-lab.ws/ToxBay/index.php?cmd=read&amp;page =</a:t>
            </a:r>
            <a:r>
              <a:rPr lang="en-US" altLang="ja-JP" sz="1400" dirty="0" err="1"/>
              <a:t>ToxBay</a:t>
            </a:r>
            <a:endParaRPr kumimoji="1" lang="ja-JP" altLang="en-US" sz="1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A2D84-32F5-4AFF-95A8-490C3287F426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2164167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8600" y="2057400"/>
            <a:ext cx="8623300" cy="2197099"/>
          </a:xfrm>
        </p:spPr>
        <p:txBody>
          <a:bodyPr/>
          <a:lstStyle/>
          <a:p>
            <a:r>
              <a:rPr lang="en-US" altLang="ja-JP" dirty="0">
                <a:latin typeface="Arial" pitchFamily="34" charset="0"/>
                <a:cs typeface="Arial" pitchFamily="34" charset="0"/>
              </a:rPr>
              <a:t>2. Development of </a:t>
            </a:r>
            <a:br>
              <a:rPr lang="en-US" altLang="ja-JP" dirty="0">
                <a:latin typeface="Arial" pitchFamily="34" charset="0"/>
                <a:cs typeface="Arial" pitchFamily="34" charset="0"/>
              </a:rPr>
            </a:br>
            <a:r>
              <a:rPr lang="en-US" altLang="ja-JP" dirty="0">
                <a:latin typeface="Arial" pitchFamily="34" charset="0"/>
                <a:cs typeface="Arial" pitchFamily="34" charset="0"/>
              </a:rPr>
              <a:t>the Category Library on RDT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3782F7-6725-4562-9038-62508E107D75}" type="slidenum">
              <a:rPr lang="en-US" altLang="ja-JP" smtClean="0"/>
              <a:pPr/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80496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68952" cy="995536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Procedure of Categorization on RDT</a:t>
            </a:r>
            <a:endParaRPr kumimoji="1" lang="ja-JP" altLang="en-US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1268760"/>
            <a:ext cx="87129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1. Collection and organization of toxicity information</a:t>
            </a:r>
          </a:p>
          <a:p>
            <a:r>
              <a:rPr lang="ja-JP" altLang="en-US" sz="2400" b="1" dirty="0">
                <a:latin typeface="Arial" pitchFamily="34" charset="0"/>
                <a:cs typeface="Arial" pitchFamily="34" charset="0"/>
              </a:rPr>
              <a:t>　　　・ </a:t>
            </a: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Known toxicity of a chemical class (Class Effect)</a:t>
            </a:r>
          </a:p>
          <a:p>
            <a:r>
              <a:rPr lang="ja-JP" altLang="en-US" sz="2400" b="1" dirty="0">
                <a:latin typeface="Arial" pitchFamily="34" charset="0"/>
                <a:cs typeface="Arial" pitchFamily="34" charset="0"/>
              </a:rPr>
              <a:t>　　　・ </a:t>
            </a: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Known mechanism information on the toxicity</a:t>
            </a:r>
          </a:p>
          <a:p>
            <a:r>
              <a:rPr lang="ja-JP" altLang="en-US" sz="2400" b="1" dirty="0">
                <a:latin typeface="Arial" pitchFamily="34" charset="0"/>
                <a:cs typeface="Arial" pitchFamily="34" charset="0"/>
              </a:rPr>
              <a:t>　　　</a:t>
            </a:r>
            <a:r>
              <a:rPr lang="ja-JP" alt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→ </a:t>
            </a:r>
            <a:r>
              <a:rPr lang="en-US" altLang="ja-JP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Preparation of Adverse Outcome Pathway (AOP)</a:t>
            </a:r>
            <a:endParaRPr kumimoji="1" lang="en-US" altLang="ja-JP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44500" indent="-444500">
              <a:spcBef>
                <a:spcPts val="1200"/>
              </a:spcBef>
            </a:pPr>
            <a:r>
              <a:rPr lang="en-US" altLang="ja-JP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2. Confirmation of the observed toxicity in RDT test data related to the AOP</a:t>
            </a:r>
          </a:p>
          <a:p>
            <a:pPr marL="444500" indent="-444500">
              <a:spcBef>
                <a:spcPts val="1200"/>
              </a:spcBef>
            </a:pPr>
            <a:r>
              <a:rPr lang="en-US" altLang="ja-JP" sz="24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ja-JP" altLang="en-US" sz="2400" b="1" dirty="0">
                <a:latin typeface="Arial" pitchFamily="34" charset="0"/>
                <a:cs typeface="Arial" pitchFamily="34" charset="0"/>
              </a:rPr>
              <a:t>・ </a:t>
            </a: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Category members are identified.</a:t>
            </a:r>
          </a:p>
          <a:p>
            <a:pPr>
              <a:spcBef>
                <a:spcPts val="1200"/>
              </a:spcBef>
            </a:pPr>
            <a:r>
              <a:rPr kumimoji="1" lang="en-US" altLang="ja-JP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3. Definition of the Category Boundaries </a:t>
            </a:r>
          </a:p>
          <a:p>
            <a:pPr marL="901700" indent="-279400"/>
            <a:r>
              <a:rPr lang="ja-JP" altLang="en-US" sz="2400" b="1" dirty="0">
                <a:latin typeface="Arial" pitchFamily="34" charset="0"/>
                <a:cs typeface="Arial" pitchFamily="34" charset="0"/>
              </a:rPr>
              <a:t>・ </a:t>
            </a: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Category boundaries such as structure and parametric boundaries are defined based on the category member.</a:t>
            </a:r>
          </a:p>
          <a:p>
            <a:pPr marL="990600" indent="-990600">
              <a:tabLst>
                <a:tab pos="990600" algn="l"/>
              </a:tabLst>
            </a:pPr>
            <a:r>
              <a:rPr kumimoji="1" lang="en-US" altLang="ja-JP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kumimoji="1" lang="ja-JP" alt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→ </a:t>
            </a:r>
            <a:r>
              <a:rPr lang="en-US" altLang="ja-JP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Registration of the Category Boundaries with their description into the profiler.</a:t>
            </a:r>
            <a:endParaRPr kumimoji="1" lang="ja-JP" alt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8065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179512" y="393700"/>
            <a:ext cx="8712968" cy="731044"/>
          </a:xfrm>
        </p:spPr>
        <p:txBody>
          <a:bodyPr/>
          <a:lstStyle/>
          <a:p>
            <a:r>
              <a:rPr lang="en-US" altLang="ja-JP" b="1" dirty="0">
                <a:solidFill>
                  <a:srgbClr val="000099"/>
                </a:solidFill>
              </a:rPr>
              <a:t>AOPs for </a:t>
            </a:r>
            <a:r>
              <a:rPr lang="en-US" altLang="ja-JP" b="1" dirty="0" err="1">
                <a:solidFill>
                  <a:srgbClr val="000099"/>
                </a:solidFill>
              </a:rPr>
              <a:t>Nitrobenzenes</a:t>
            </a:r>
            <a:endParaRPr kumimoji="1" lang="ja-JP" altLang="en-US" b="1" dirty="0">
              <a:solidFill>
                <a:srgbClr val="000099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6495" y="5078086"/>
            <a:ext cx="6577993" cy="13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5287" y="1521050"/>
            <a:ext cx="7531101" cy="150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8788" y="3318100"/>
            <a:ext cx="7493000" cy="13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 Box 31"/>
          <p:cNvSpPr txBox="1">
            <a:spLocks noChangeArrowheads="1"/>
          </p:cNvSpPr>
          <p:nvPr/>
        </p:nvSpPr>
        <p:spPr bwMode="auto">
          <a:xfrm>
            <a:off x="99888" y="1994124"/>
            <a:ext cx="12875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Hemolytic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anemia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468188" y="3695924"/>
            <a:ext cx="9284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Liver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effects</a:t>
            </a:r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1395288" y="5461224"/>
            <a:ext cx="9284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Testis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effects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957388" y="1052736"/>
            <a:ext cx="6399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8000"/>
                </a:solidFill>
                <a:latin typeface="+mn-lt"/>
              </a:rPr>
              <a:t>MIE</a:t>
            </a:r>
            <a:endParaRPr kumimoji="1" lang="ja-JP" altLang="en-US" sz="2000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7110288" y="1052736"/>
            <a:ext cx="17668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8000"/>
                </a:solidFill>
                <a:latin typeface="+mn-lt"/>
              </a:rPr>
              <a:t>RDT Outputs</a:t>
            </a:r>
            <a:endParaRPr kumimoji="1" lang="ja-JP" altLang="en-US" sz="2000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11392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490538" y="393699"/>
            <a:ext cx="8221662" cy="947069"/>
          </a:xfrm>
        </p:spPr>
        <p:txBody>
          <a:bodyPr/>
          <a:lstStyle/>
          <a:p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Confirmation of the observed toxicity in RDT test data related to the AOP (1) </a:t>
            </a:r>
            <a:endParaRPr kumimoji="1" lang="ja-JP" altLang="en-US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1580728"/>
            <a:ext cx="7305351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031" y="1589587"/>
            <a:ext cx="1117008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テキスト ボックス 14"/>
          <p:cNvSpPr txBox="1"/>
          <p:nvPr/>
        </p:nvSpPr>
        <p:spPr>
          <a:xfrm>
            <a:off x="7632700" y="2981968"/>
            <a:ext cx="1229824" cy="13111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Anemia</a:t>
            </a:r>
          </a:p>
          <a:p>
            <a:r>
              <a:rPr lang="en-US" altLang="ja-JP" dirty="0">
                <a:solidFill>
                  <a:srgbClr val="006600"/>
                </a:solidFill>
              </a:rPr>
              <a:t>Liver</a:t>
            </a:r>
          </a:p>
          <a:p>
            <a:r>
              <a:rPr kumimoji="1" lang="en-US" altLang="ja-JP" dirty="0">
                <a:solidFill>
                  <a:srgbClr val="0000CC"/>
                </a:solidFill>
              </a:rPr>
              <a:t>Testis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19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75344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23528" y="764704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4800" b="1" dirty="0">
                <a:solidFill>
                  <a:srgbClr val="000099"/>
                </a:solidFill>
                <a:ea typeface="ＭＳ ゴシック" pitchFamily="49" charset="-128"/>
              </a:rPr>
              <a:t>Contents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67544" y="1772816"/>
            <a:ext cx="8352928" cy="3816424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514350" indent="-514350" algn="l">
              <a:spcBef>
                <a:spcPts val="2400"/>
              </a:spcBef>
              <a:buAutoNum type="arabicPeriod"/>
            </a:pPr>
            <a:r>
              <a:rPr lang="en-US" altLang="ja-JP" sz="3200" b="1" dirty="0">
                <a:latin typeface="Arial" pitchFamily="34" charset="0"/>
                <a:cs typeface="Arial" pitchFamily="34" charset="0"/>
              </a:rPr>
              <a:t>The project of HESS and  the structure of HESS</a:t>
            </a:r>
          </a:p>
          <a:p>
            <a:pPr marL="514350" indent="-514350" algn="l">
              <a:spcBef>
                <a:spcPts val="2400"/>
              </a:spcBef>
              <a:buAutoNum type="arabicPeriod"/>
            </a:pPr>
            <a:r>
              <a:rPr lang="en-US" altLang="ja-JP" sz="3200" b="1" dirty="0">
                <a:latin typeface="Arial" pitchFamily="34" charset="0"/>
                <a:cs typeface="Arial" pitchFamily="34" charset="0"/>
              </a:rPr>
              <a:t>Development of the Category Library on RDT in HESS</a:t>
            </a:r>
          </a:p>
          <a:p>
            <a:pPr marL="514350" indent="-514350" algn="l">
              <a:spcBef>
                <a:spcPts val="2400"/>
              </a:spcBef>
              <a:buAutoNum type="arabicPeriod"/>
            </a:pPr>
            <a:r>
              <a:rPr lang="en-US" altLang="ja-JP" sz="3200" b="1" dirty="0">
                <a:latin typeface="Arial" pitchFamily="34" charset="0"/>
                <a:cs typeface="Arial" pitchFamily="34" charset="0"/>
              </a:rPr>
              <a:t>Management of HESS</a:t>
            </a:r>
          </a:p>
          <a:p>
            <a:pPr marL="514350" indent="-514350" algn="l">
              <a:spcBef>
                <a:spcPts val="2400"/>
              </a:spcBef>
              <a:buAutoNum type="arabicPeriod"/>
            </a:pPr>
            <a:endParaRPr lang="en-US" altLang="ja-JP" sz="3200" b="1" dirty="0">
              <a:latin typeface="Arial" pitchFamily="34" charset="0"/>
              <a:cs typeface="Arial" pitchFamily="34" charset="0"/>
            </a:endParaRPr>
          </a:p>
          <a:p>
            <a:pPr marL="514350" indent="-514350" algn="l">
              <a:spcBef>
                <a:spcPts val="2400"/>
              </a:spcBef>
              <a:buAutoNum type="arabicPeriod"/>
            </a:pPr>
            <a:endParaRPr lang="ja-JP" alt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95362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4" y="1608609"/>
            <a:ext cx="7475190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4761" y="1808135"/>
            <a:ext cx="914400" cy="113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テキスト ボックス 7"/>
          <p:cNvSpPr txBox="1"/>
          <p:nvPr/>
        </p:nvSpPr>
        <p:spPr>
          <a:xfrm>
            <a:off x="7632700" y="3009900"/>
            <a:ext cx="1229824" cy="13111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Anemia</a:t>
            </a:r>
          </a:p>
          <a:p>
            <a:r>
              <a:rPr lang="en-US" altLang="ja-JP" dirty="0">
                <a:solidFill>
                  <a:srgbClr val="006600"/>
                </a:solidFill>
              </a:rPr>
              <a:t>Liver</a:t>
            </a:r>
          </a:p>
          <a:p>
            <a:r>
              <a:rPr kumimoji="1" lang="en-US" altLang="ja-JP" dirty="0">
                <a:solidFill>
                  <a:srgbClr val="0000CC"/>
                </a:solidFill>
              </a:rPr>
              <a:t>Testis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sp>
        <p:nvSpPr>
          <p:cNvPr id="10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Confirmation of the observed toxicity in RDT test data related to the AOP (2) </a:t>
            </a:r>
            <a:endParaRPr kumimoji="1" lang="ja-JP" altLang="en-US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20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14495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7071319" cy="70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556792"/>
            <a:ext cx="161032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924944"/>
            <a:ext cx="1479550" cy="80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2924944"/>
            <a:ext cx="7115234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テキスト ボックス 9"/>
          <p:cNvSpPr txBox="1"/>
          <p:nvPr/>
        </p:nvSpPr>
        <p:spPr>
          <a:xfrm>
            <a:off x="467544" y="5949280"/>
            <a:ext cx="7058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err="1">
                <a:solidFill>
                  <a:srgbClr val="006600"/>
                </a:solidFill>
              </a:rPr>
              <a:t>Nitrobenzenesulfonic</a:t>
            </a:r>
            <a:r>
              <a:rPr lang="en-US" altLang="ja-JP" b="1" dirty="0">
                <a:solidFill>
                  <a:srgbClr val="006600"/>
                </a:solidFill>
              </a:rPr>
              <a:t> acids are out of these toxicity categories</a:t>
            </a:r>
            <a:endParaRPr kumimoji="1" lang="ja-JP" altLang="en-US" b="1" dirty="0">
              <a:solidFill>
                <a:srgbClr val="006600"/>
              </a:solidFill>
            </a:endParaRPr>
          </a:p>
        </p:txBody>
      </p:sp>
      <p:sp>
        <p:nvSpPr>
          <p:cNvPr id="11" name="タイトル 5"/>
          <p:cNvSpPr>
            <a:spLocks noGrp="1"/>
          </p:cNvSpPr>
          <p:nvPr>
            <p:ph type="title"/>
          </p:nvPr>
        </p:nvSpPr>
        <p:spPr>
          <a:xfrm>
            <a:off x="482149" y="435645"/>
            <a:ext cx="8221662" cy="805927"/>
          </a:xfrm>
        </p:spPr>
        <p:txBody>
          <a:bodyPr/>
          <a:lstStyle/>
          <a:p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Confirmation of the observed toxicity in RDT test data related to the AOP (3) </a:t>
            </a:r>
            <a:endParaRPr kumimoji="1" lang="ja-JP" altLang="en-US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6273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6400" y="260648"/>
            <a:ext cx="8458200" cy="504848"/>
          </a:xfrm>
        </p:spPr>
        <p:txBody>
          <a:bodyPr>
            <a:noAutofit/>
          </a:bodyPr>
          <a:lstStyle/>
          <a:p>
            <a:r>
              <a:rPr kumimoji="1" lang="en-US" altLang="ja-JP" sz="2800" b="1" dirty="0">
                <a:solidFill>
                  <a:srgbClr val="000099"/>
                </a:solidFill>
              </a:rPr>
              <a:t>Nitrobenzene Category for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Hemolytic Anemia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1" y="831105"/>
            <a:ext cx="4302698" cy="558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1642" y="810468"/>
            <a:ext cx="4411058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テキスト ボックス 16"/>
          <p:cNvSpPr txBox="1"/>
          <p:nvPr/>
        </p:nvSpPr>
        <p:spPr>
          <a:xfrm>
            <a:off x="6832600" y="4912568"/>
            <a:ext cx="1056700" cy="397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solidFill>
                  <a:schemeClr val="tx1"/>
                </a:solidFill>
              </a:rPr>
              <a:t>Outlier ?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89542" y="6039637"/>
            <a:ext cx="8204200" cy="7017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The findings related to hemolytic anemia are frequently observed as a primary reason for the decision of NOEL value.</a:t>
            </a:r>
            <a:endParaRPr kumimoji="1" lang="ja-JP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9501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0020" y="260648"/>
            <a:ext cx="8502680" cy="593748"/>
          </a:xfrm>
        </p:spPr>
        <p:txBody>
          <a:bodyPr>
            <a:noAutofit/>
          </a:bodyPr>
          <a:lstStyle/>
          <a:p>
            <a:r>
              <a:rPr lang="en-US" altLang="ja-JP" sz="2800" b="1" dirty="0">
                <a:solidFill>
                  <a:srgbClr val="000099"/>
                </a:solidFill>
              </a:rPr>
              <a:t>Nitrobenzene Category for</a:t>
            </a:r>
            <a:r>
              <a:rPr lang="en-US" altLang="ja-JP" sz="2800" b="1" dirty="0"/>
              <a:t> </a:t>
            </a:r>
            <a:r>
              <a:rPr lang="en-US" altLang="ja-JP" sz="2800" b="1" dirty="0">
                <a:solidFill>
                  <a:srgbClr val="FF0000"/>
                </a:solidFill>
              </a:rPr>
              <a:t>Hemolytic Anemia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058862"/>
            <a:ext cx="4358781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0900" y="1089025"/>
            <a:ext cx="4292600" cy="520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右中かっこ 17"/>
          <p:cNvSpPr/>
          <p:nvPr/>
        </p:nvSpPr>
        <p:spPr bwMode="auto">
          <a:xfrm>
            <a:off x="1892300" y="3327400"/>
            <a:ext cx="304800" cy="2705100"/>
          </a:xfrm>
          <a:prstGeom prst="rightBrac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21" name="右中かっこ 20"/>
          <p:cNvSpPr/>
          <p:nvPr/>
        </p:nvSpPr>
        <p:spPr bwMode="auto">
          <a:xfrm>
            <a:off x="8547100" y="1727200"/>
            <a:ext cx="330200" cy="4597400"/>
          </a:xfrm>
          <a:prstGeom prst="rightBrac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cxnSp>
        <p:nvCxnSpPr>
          <p:cNvPr id="24" name="直線矢印コネクタ 23"/>
          <p:cNvCxnSpPr/>
          <p:nvPr/>
        </p:nvCxnSpPr>
        <p:spPr bwMode="auto">
          <a:xfrm>
            <a:off x="2057400" y="5461000"/>
            <a:ext cx="927100" cy="80010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直線矢印コネクタ 26"/>
          <p:cNvCxnSpPr>
            <a:endCxn id="31" idx="3"/>
          </p:cNvCxnSpPr>
          <p:nvPr/>
        </p:nvCxnSpPr>
        <p:spPr bwMode="auto">
          <a:xfrm flipH="1">
            <a:off x="5390804" y="5956300"/>
            <a:ext cx="3334096" cy="530092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テキスト ボックス 30"/>
          <p:cNvSpPr txBox="1"/>
          <p:nvPr/>
        </p:nvSpPr>
        <p:spPr>
          <a:xfrm>
            <a:off x="2997200" y="6114783"/>
            <a:ext cx="2393604" cy="743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FF0000"/>
                </a:solidFill>
              </a:rPr>
              <a:t>Out of the </a:t>
            </a:r>
          </a:p>
          <a:p>
            <a:r>
              <a:rPr kumimoji="1" lang="en-US" altLang="ja-JP" sz="2000" dirty="0">
                <a:solidFill>
                  <a:srgbClr val="FF0000"/>
                </a:solidFill>
              </a:rPr>
              <a:t>Category Boundary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454901" y="2489200"/>
            <a:ext cx="116839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kumimoji="1" lang="en-US" altLang="ja-JP" sz="1200" dirty="0">
                <a:solidFill>
                  <a:schemeClr val="tx1"/>
                </a:solidFill>
              </a:rPr>
              <a:t>Different AOP </a:t>
            </a:r>
          </a:p>
          <a:p>
            <a:pPr>
              <a:lnSpc>
                <a:spcPts val="1200"/>
              </a:lnSpc>
            </a:pPr>
            <a:r>
              <a:rPr kumimoji="1" lang="en-US" altLang="ja-JP" sz="1200" dirty="0">
                <a:solidFill>
                  <a:schemeClr val="tx1"/>
                </a:solidFill>
              </a:rPr>
              <a:t>is known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15001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963634"/>
          </a:xfrm>
        </p:spPr>
        <p:txBody>
          <a:bodyPr>
            <a:noAutofit/>
          </a:bodyPr>
          <a:lstStyle/>
          <a:p>
            <a:r>
              <a:rPr kumimoji="1" lang="en-US" altLang="ja-JP" sz="3600" b="1" dirty="0">
                <a:solidFill>
                  <a:srgbClr val="000099"/>
                </a:solidFill>
              </a:rPr>
              <a:t>Definition </a:t>
            </a:r>
            <a:r>
              <a:rPr lang="en-US" altLang="ja-JP" sz="3600" b="1" dirty="0">
                <a:solidFill>
                  <a:srgbClr val="000099"/>
                </a:solidFill>
              </a:rPr>
              <a:t>of the Category of </a:t>
            </a:r>
            <a:br>
              <a:rPr lang="en-US" altLang="ja-JP" sz="3600" b="1" dirty="0">
                <a:solidFill>
                  <a:srgbClr val="000099"/>
                </a:solidFill>
              </a:rPr>
            </a:br>
            <a:r>
              <a:rPr lang="en-US" altLang="ja-JP" sz="3600" b="1" dirty="0" err="1">
                <a:solidFill>
                  <a:srgbClr val="000099"/>
                </a:solidFill>
              </a:rPr>
              <a:t>Nitrobenzenes</a:t>
            </a:r>
            <a:r>
              <a:rPr lang="en-US" altLang="ja-JP" sz="3600" b="1" dirty="0">
                <a:solidFill>
                  <a:srgbClr val="000099"/>
                </a:solidFill>
              </a:rPr>
              <a:t> for </a:t>
            </a:r>
            <a:r>
              <a:rPr lang="en-US" altLang="ja-JP" sz="3600" b="1" dirty="0">
                <a:solidFill>
                  <a:srgbClr val="FF0000"/>
                </a:solidFill>
              </a:rPr>
              <a:t>Hemolytic Anemia</a:t>
            </a:r>
            <a:endParaRPr kumimoji="1" lang="ja-JP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1584180"/>
            <a:ext cx="2166937" cy="192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正方形/長方形 13"/>
          <p:cNvSpPr/>
          <p:nvPr/>
        </p:nvSpPr>
        <p:spPr>
          <a:xfrm>
            <a:off x="3911600" y="1985969"/>
            <a:ext cx="3898900" cy="9048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altLang="ja-JP" dirty="0">
                <a:latin typeface="+mn-lt"/>
                <a:ea typeface="+mn-ea"/>
              </a:rPr>
              <a:t>R</a:t>
            </a:r>
            <a:r>
              <a:rPr lang="pt-BR" altLang="ja-JP" baseline="-25000" dirty="0">
                <a:latin typeface="+mn-lt"/>
                <a:ea typeface="+mn-ea"/>
              </a:rPr>
              <a:t>1</a:t>
            </a:r>
            <a:r>
              <a:rPr lang="ja-JP" altLang="pt-BR" dirty="0">
                <a:latin typeface="+mn-lt"/>
                <a:ea typeface="+mn-ea"/>
              </a:rPr>
              <a:t>～</a:t>
            </a:r>
            <a:r>
              <a:rPr lang="pt-BR" altLang="ja-JP" dirty="0">
                <a:latin typeface="+mn-lt"/>
                <a:ea typeface="+mn-ea"/>
              </a:rPr>
              <a:t>R</a:t>
            </a:r>
            <a:r>
              <a:rPr lang="pt-BR" altLang="ja-JP" baseline="-25000" dirty="0">
                <a:latin typeface="+mn-lt"/>
                <a:ea typeface="+mn-ea"/>
              </a:rPr>
              <a:t>5 </a:t>
            </a:r>
            <a:r>
              <a:rPr lang="pt-BR" altLang="ja-JP" dirty="0">
                <a:latin typeface="+mn-lt"/>
                <a:ea typeface="+mn-ea"/>
              </a:rPr>
              <a:t>= H, alkyl, halogen, alkoxy, NH</a:t>
            </a:r>
            <a:r>
              <a:rPr lang="pt-BR" altLang="ja-JP" baseline="-25000" dirty="0">
                <a:latin typeface="+mn-lt"/>
                <a:ea typeface="+mn-ea"/>
              </a:rPr>
              <a:t>2</a:t>
            </a:r>
            <a:r>
              <a:rPr lang="pt-BR" altLang="ja-JP" dirty="0">
                <a:latin typeface="+mn-lt"/>
                <a:ea typeface="+mn-ea"/>
              </a:rPr>
              <a:t> or NO</a:t>
            </a:r>
            <a:r>
              <a:rPr lang="pt-BR" altLang="ja-JP" baseline="-25000" dirty="0">
                <a:latin typeface="+mn-lt"/>
                <a:ea typeface="+mn-ea"/>
              </a:rPr>
              <a:t>2</a:t>
            </a:r>
            <a:r>
              <a:rPr lang="pt-BR" altLang="ja-JP" dirty="0">
                <a:latin typeface="+mn-lt"/>
                <a:ea typeface="+mn-ea"/>
              </a:rPr>
              <a:t>.</a:t>
            </a:r>
            <a:endParaRPr lang="ja-JP" altLang="en-US" dirty="0">
              <a:latin typeface="+mn-lt"/>
              <a:ea typeface="+mn-ea"/>
            </a:endParaRPr>
          </a:p>
        </p:txBody>
      </p:sp>
      <p:cxnSp>
        <p:nvCxnSpPr>
          <p:cNvPr id="16" name="直線コネクタ 15"/>
          <p:cNvCxnSpPr/>
          <p:nvPr/>
        </p:nvCxnSpPr>
        <p:spPr bwMode="auto">
          <a:xfrm>
            <a:off x="215900" y="3644900"/>
            <a:ext cx="872490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テキスト ボックス 18"/>
          <p:cNvSpPr txBox="1"/>
          <p:nvPr/>
        </p:nvSpPr>
        <p:spPr>
          <a:xfrm>
            <a:off x="241300" y="3632200"/>
            <a:ext cx="4540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Information of the training set</a:t>
            </a:r>
            <a:endParaRPr kumimoji="1" lang="ja-JP" altLang="en-US" sz="2400" b="1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08000" y="4140200"/>
            <a:ext cx="81115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13 studies for 12 chemicals</a:t>
            </a:r>
          </a:p>
          <a:p>
            <a:r>
              <a:rPr lang="en-US" altLang="ja-JP" sz="2400" dirty="0"/>
              <a:t>MW: 123-203, </a:t>
            </a:r>
            <a:r>
              <a:rPr kumimoji="1" lang="en-US" altLang="ja-JP" sz="2400" dirty="0" err="1"/>
              <a:t>logKow</a:t>
            </a:r>
            <a:r>
              <a:rPr kumimoji="1" lang="en-US" altLang="ja-JP" sz="2400" dirty="0"/>
              <a:t>: 1.5-2.7</a:t>
            </a:r>
          </a:p>
          <a:p>
            <a:r>
              <a:rPr lang="en-US" altLang="ja-JP" sz="2400" dirty="0"/>
              <a:t>Hemolytic anemia was observed in 92%(12/13)</a:t>
            </a:r>
            <a:r>
              <a:rPr kumimoji="1" lang="en-US" altLang="ja-JP" sz="2400" dirty="0"/>
              <a:t> of studies.</a:t>
            </a:r>
          </a:p>
          <a:p>
            <a:r>
              <a:rPr lang="en-US" altLang="ja-JP" sz="2400" dirty="0"/>
              <a:t>LOEL for hemolytic anemia: 5-192</a:t>
            </a:r>
          </a:p>
          <a:p>
            <a:r>
              <a:rPr lang="en-US" altLang="ja-JP" sz="2400" dirty="0"/>
              <a:t>LOEL for whole body: 5-100</a:t>
            </a:r>
          </a:p>
          <a:p>
            <a:r>
              <a:rPr kumimoji="1" lang="en-US" altLang="ja-JP" sz="2400" dirty="0"/>
              <a:t>Rank of reliability: A</a:t>
            </a:r>
            <a:endParaRPr kumimoji="1" lang="ja-JP" altLang="en-US" sz="2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7422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6999" y="4952106"/>
            <a:ext cx="7531101" cy="150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21244" y="5703843"/>
            <a:ext cx="12875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Hemolytic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ja-JP" sz="1800" b="1" dirty="0">
                <a:solidFill>
                  <a:srgbClr val="FF0000"/>
                </a:solidFill>
                <a:ea typeface="HGPｺﾞｼｯｸE" pitchFamily="50" charset="-128"/>
              </a:rPr>
              <a:t>anemia</a:t>
            </a:r>
          </a:p>
        </p:txBody>
      </p:sp>
      <p:cxnSp>
        <p:nvCxnSpPr>
          <p:cNvPr id="8" name="直線コネクタ 7"/>
          <p:cNvCxnSpPr/>
          <p:nvPr/>
        </p:nvCxnSpPr>
        <p:spPr bwMode="auto">
          <a:xfrm>
            <a:off x="204406" y="8126179"/>
            <a:ext cx="868833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793" y="1603824"/>
            <a:ext cx="1828801" cy="162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正方形/長方形 14"/>
          <p:cNvSpPr/>
          <p:nvPr/>
        </p:nvSpPr>
        <p:spPr>
          <a:xfrm>
            <a:off x="569858" y="3389172"/>
            <a:ext cx="2762250" cy="7017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altLang="ja-JP" sz="1800" dirty="0">
                <a:latin typeface="+mn-lt"/>
                <a:ea typeface="+mn-ea"/>
              </a:rPr>
              <a:t>R</a:t>
            </a:r>
            <a:r>
              <a:rPr lang="pt-BR" altLang="ja-JP" sz="1800" baseline="-25000" dirty="0">
                <a:latin typeface="+mn-lt"/>
                <a:ea typeface="+mn-ea"/>
              </a:rPr>
              <a:t>1</a:t>
            </a:r>
            <a:r>
              <a:rPr lang="ja-JP" altLang="pt-BR" sz="1800" dirty="0">
                <a:latin typeface="+mn-lt"/>
                <a:ea typeface="+mn-ea"/>
              </a:rPr>
              <a:t>～</a:t>
            </a:r>
            <a:r>
              <a:rPr lang="pt-BR" altLang="ja-JP" sz="1800" dirty="0">
                <a:latin typeface="+mn-lt"/>
                <a:ea typeface="+mn-ea"/>
              </a:rPr>
              <a:t>R</a:t>
            </a:r>
            <a:r>
              <a:rPr lang="pt-BR" altLang="ja-JP" sz="1800" baseline="-25000" dirty="0">
                <a:latin typeface="+mn-lt"/>
                <a:ea typeface="+mn-ea"/>
              </a:rPr>
              <a:t>5 </a:t>
            </a:r>
            <a:r>
              <a:rPr lang="pt-BR" altLang="ja-JP" sz="1800" dirty="0">
                <a:latin typeface="+mn-lt"/>
                <a:ea typeface="+mn-ea"/>
              </a:rPr>
              <a:t>= H, alkyl, halo, alkoxy, NH</a:t>
            </a:r>
            <a:r>
              <a:rPr lang="pt-BR" altLang="ja-JP" sz="1800" baseline="-25000" dirty="0">
                <a:latin typeface="+mn-lt"/>
                <a:ea typeface="+mn-ea"/>
              </a:rPr>
              <a:t>2</a:t>
            </a:r>
            <a:r>
              <a:rPr lang="pt-BR" altLang="ja-JP" sz="1800" dirty="0">
                <a:latin typeface="+mn-lt"/>
                <a:ea typeface="+mn-ea"/>
              </a:rPr>
              <a:t> or NO</a:t>
            </a:r>
            <a:r>
              <a:rPr lang="pt-BR" altLang="ja-JP" sz="1800" baseline="-25000" dirty="0">
                <a:latin typeface="+mn-lt"/>
                <a:ea typeface="+mn-ea"/>
              </a:rPr>
              <a:t>2</a:t>
            </a:r>
            <a:r>
              <a:rPr lang="pt-BR" altLang="ja-JP" sz="1800" dirty="0">
                <a:latin typeface="+mn-lt"/>
                <a:ea typeface="+mn-ea"/>
              </a:rPr>
              <a:t>.</a:t>
            </a:r>
            <a:endParaRPr lang="ja-JP" altLang="en-US" sz="1800" dirty="0">
              <a:latin typeface="+mn-lt"/>
              <a:ea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88" y="1545607"/>
            <a:ext cx="4502162" cy="300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直線矢印コネクタ 15"/>
          <p:cNvCxnSpPr/>
          <p:nvPr/>
        </p:nvCxnSpPr>
        <p:spPr bwMode="auto">
          <a:xfrm flipH="1">
            <a:off x="7886710" y="4345172"/>
            <a:ext cx="1" cy="73482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タイトル 1"/>
          <p:cNvSpPr txBox="1">
            <a:spLocks/>
          </p:cNvSpPr>
          <p:nvPr/>
        </p:nvSpPr>
        <p:spPr>
          <a:xfrm>
            <a:off x="406400" y="417240"/>
            <a:ext cx="85217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+mn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000099"/>
                </a:solidFill>
                <a:latin typeface="HGPｺﾞｼｯｸE" pitchFamily="50" charset="-128"/>
                <a:ea typeface="HGPｺﾞｼｯｸE" pitchFamily="50" charset="-128"/>
              </a:defRPr>
            </a:lvl9pPr>
          </a:lstStyle>
          <a:p>
            <a:r>
              <a:rPr lang="en-US" altLang="ja-JP" b="1" dirty="0"/>
              <a:t>Chemical space and RDT output in HESS</a:t>
            </a:r>
            <a:endParaRPr lang="ja-JP" altLang="en-US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8799" y="4982833"/>
            <a:ext cx="962123" cy="529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i="1" dirty="0">
                <a:solidFill>
                  <a:srgbClr val="FF0000"/>
                </a:solidFill>
              </a:rPr>
              <a:t>AOP</a:t>
            </a:r>
            <a:endParaRPr kumimoji="1" lang="ja-JP" altLang="en-US" sz="2800" b="1" i="1" dirty="0">
              <a:solidFill>
                <a:srgbClr val="FF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90277" y="1074255"/>
            <a:ext cx="2941831" cy="529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i="1" dirty="0">
                <a:solidFill>
                  <a:srgbClr val="FF0000"/>
                </a:solidFill>
              </a:rPr>
              <a:t>Chemical Space</a:t>
            </a:r>
            <a:endParaRPr kumimoji="1" lang="ja-JP" altLang="en-US" sz="2800" b="1" i="1" dirty="0">
              <a:solidFill>
                <a:srgbClr val="FF000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132643" y="1047008"/>
            <a:ext cx="4760093" cy="4985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b="1" i="1" dirty="0">
                <a:solidFill>
                  <a:srgbClr val="FF0000"/>
                </a:solidFill>
              </a:rPr>
              <a:t>RDT findings </a:t>
            </a:r>
            <a:r>
              <a:rPr lang="en-US" altLang="ja-JP" b="1" i="1" dirty="0">
                <a:solidFill>
                  <a:srgbClr val="FF0000"/>
                </a:solidFill>
              </a:rPr>
              <a:t>related to anemia</a:t>
            </a:r>
            <a:endParaRPr kumimoji="1" lang="ja-JP" altLang="en-US" b="1" i="1" dirty="0">
              <a:solidFill>
                <a:srgbClr val="FF0000"/>
              </a:solidFill>
            </a:endParaRPr>
          </a:p>
        </p:txBody>
      </p:sp>
      <p:cxnSp>
        <p:nvCxnSpPr>
          <p:cNvPr id="29" name="直線コネクタ 28"/>
          <p:cNvCxnSpPr/>
          <p:nvPr/>
        </p:nvCxnSpPr>
        <p:spPr bwMode="auto">
          <a:xfrm>
            <a:off x="442870" y="4813300"/>
            <a:ext cx="844876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線矢印コネクタ 34"/>
          <p:cNvCxnSpPr/>
          <p:nvPr/>
        </p:nvCxnSpPr>
        <p:spPr bwMode="auto">
          <a:xfrm>
            <a:off x="1723054" y="4090903"/>
            <a:ext cx="0" cy="1156714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85745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0020" y="320652"/>
            <a:ext cx="8502680" cy="619148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0099"/>
                </a:solidFill>
              </a:rPr>
              <a:t>Categories in HESS  (1)</a:t>
            </a:r>
            <a:endParaRPr kumimoji="1" lang="ja-JP" altLang="en-US" b="1" dirty="0">
              <a:solidFill>
                <a:srgbClr val="000099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16" y="991662"/>
            <a:ext cx="8326424" cy="541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01614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0020" y="320652"/>
            <a:ext cx="8502680" cy="619148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0099"/>
                </a:solidFill>
              </a:rPr>
              <a:t>RDT Categories in HESS  (2)</a:t>
            </a:r>
            <a:endParaRPr kumimoji="1" lang="ja-JP" altLang="en-US" b="1" dirty="0">
              <a:solidFill>
                <a:srgbClr val="000099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406" y="950156"/>
            <a:ext cx="8292868" cy="559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09917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6400" y="417240"/>
            <a:ext cx="8242300" cy="648072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Reliability Rankings </a:t>
            </a:r>
            <a:r>
              <a:rPr kumimoji="1" lang="en-US" altLang="ja-JP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of Categories</a:t>
            </a:r>
            <a:endParaRPr kumimoji="1" lang="ja-JP" altLang="en-US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1220788"/>
            <a:ext cx="86201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05516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6400" y="417240"/>
            <a:ext cx="8242300" cy="648072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References</a:t>
            </a:r>
            <a:endParaRPr kumimoji="1" lang="ja-JP" altLang="en-US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29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5576" y="14847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23528" y="1052736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dirty="0" err="1"/>
              <a:t>Sakuratani</a:t>
            </a:r>
            <a:r>
              <a:rPr lang="en-US" altLang="ja-JP" dirty="0"/>
              <a:t>, Y. Sato, S. Nishikawa, S. Yamada, J. </a:t>
            </a:r>
            <a:r>
              <a:rPr lang="en-US" altLang="ja-JP" dirty="0" err="1"/>
              <a:t>Maekawa</a:t>
            </a:r>
            <a:r>
              <a:rPr lang="en-US" altLang="ja-JP" dirty="0"/>
              <a:t>, A. and Hayashi, M. 2008. Category analysis of the substituted anilines studied in a 28-day repeat-dose toxicity test conducted on rats: Correlation between toxicity and chemical structure. SAR QSAR Environ. Res. 19:681-696.</a:t>
            </a:r>
          </a:p>
          <a:p>
            <a:pPr algn="just"/>
            <a:endParaRPr lang="en-US" altLang="ja-JP" dirty="0"/>
          </a:p>
          <a:p>
            <a:pPr algn="just"/>
            <a:r>
              <a:rPr lang="en-US" altLang="ja-JP" dirty="0"/>
              <a:t>Hayashi, M. and </a:t>
            </a:r>
            <a:r>
              <a:rPr lang="en-US" altLang="ja-JP" dirty="0" err="1"/>
              <a:t>Sakuratani</a:t>
            </a:r>
            <a:r>
              <a:rPr lang="en-US" altLang="ja-JP" dirty="0"/>
              <a:t>, Y. 2011. Hemolytic anemia induced by anilines and </a:t>
            </a:r>
            <a:r>
              <a:rPr lang="en-US" altLang="ja-JP" dirty="0" err="1"/>
              <a:t>nephrotoxicity</a:t>
            </a:r>
            <a:r>
              <a:rPr lang="en-US" altLang="ja-JP" dirty="0"/>
              <a:t> induced by 4-aminophenols. In: OECD Environment, Health and Safety Publications Series on Testing and Assessment No. 138 , Report of the Workshop on Using Mechanistic Information in Forming Chemical Categories: Annex 8.</a:t>
            </a:r>
          </a:p>
          <a:p>
            <a:pPr algn="just"/>
            <a:endParaRPr lang="en-US" altLang="ja-JP" dirty="0"/>
          </a:p>
          <a:p>
            <a:pPr algn="just"/>
            <a:r>
              <a:rPr lang="en-US" altLang="ja-JP" dirty="0" err="1"/>
              <a:t>Sakuratani</a:t>
            </a:r>
            <a:r>
              <a:rPr lang="en-US" altLang="ja-JP" dirty="0"/>
              <a:t>, Y. Zhang, H. Q. Nishikawa, S. Yamazaki, K. Yamada, T. Yamada, J. and Hayashi, M. 2012.  Categorization of </a:t>
            </a:r>
            <a:r>
              <a:rPr lang="en-US" altLang="ja-JP" dirty="0" err="1"/>
              <a:t>nitrobenzenes</a:t>
            </a:r>
            <a:r>
              <a:rPr lang="en-US" altLang="ja-JP" dirty="0"/>
              <a:t> for repeated dose toxicity based on adverse outcome pathways. SAR QSAR Environ. Res. 24:35-46.</a:t>
            </a:r>
          </a:p>
          <a:p>
            <a:pPr algn="just"/>
            <a:endParaRPr lang="en-US" altLang="ja-JP" dirty="0"/>
          </a:p>
          <a:p>
            <a:pPr algn="just"/>
            <a:r>
              <a:rPr lang="en-US" altLang="ja-JP" dirty="0" err="1"/>
              <a:t>Sakuratani</a:t>
            </a:r>
            <a:r>
              <a:rPr lang="en-US" altLang="ja-JP" dirty="0"/>
              <a:t>, Y. Zhang, H. Q. Nishikawa, S. Yamazaki, K. Yamada, J. </a:t>
            </a:r>
            <a:r>
              <a:rPr lang="en-US" altLang="ja-JP" dirty="0" err="1"/>
              <a:t>Gerova</a:t>
            </a:r>
            <a:r>
              <a:rPr lang="en-US" altLang="ja-JP" dirty="0"/>
              <a:t>, K. </a:t>
            </a:r>
            <a:r>
              <a:rPr lang="en-US" altLang="ja-JP" dirty="0" err="1"/>
              <a:t>Chankov</a:t>
            </a:r>
            <a:r>
              <a:rPr lang="en-US" altLang="ja-JP" dirty="0"/>
              <a:t>, G, </a:t>
            </a:r>
            <a:r>
              <a:rPr lang="en-US" altLang="ja-JP" dirty="0" err="1"/>
              <a:t>Mekenyan</a:t>
            </a:r>
            <a:r>
              <a:rPr lang="en-US" altLang="ja-JP" dirty="0"/>
              <a:t>, O. and Hayashi, M. 2013. Hazard Evaluation Support System (HESS) for predicting repeated dose toxicity using toxicological categories. SAR QSAR Environ. Res. 24:617-629.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0379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095997"/>
            <a:ext cx="8623300" cy="2197099"/>
          </a:xfrm>
        </p:spPr>
        <p:txBody>
          <a:bodyPr/>
          <a:lstStyle/>
          <a:p>
            <a:r>
              <a:rPr lang="en-US" altLang="ja-JP" dirty="0">
                <a:latin typeface="Arial" pitchFamily="34" charset="0"/>
                <a:cs typeface="Arial" pitchFamily="34" charset="0"/>
              </a:rPr>
              <a:t>1. The project of HESS and </a:t>
            </a:r>
            <a:br>
              <a:rPr lang="en-US" altLang="ja-JP" dirty="0">
                <a:latin typeface="Arial" pitchFamily="34" charset="0"/>
                <a:cs typeface="Arial" pitchFamily="34" charset="0"/>
              </a:rPr>
            </a:br>
            <a:r>
              <a:rPr lang="en-US" altLang="ja-JP" dirty="0">
                <a:latin typeface="Arial" pitchFamily="34" charset="0"/>
                <a:cs typeface="Arial" pitchFamily="34" charset="0"/>
              </a:rPr>
              <a:t>the structure of HESS 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3782F7-6725-4562-9038-62508E107D75}" type="slidenum">
              <a:rPr lang="en-US" altLang="ja-JP" smtClean="0"/>
              <a:pPr/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91860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33829" y="2830287"/>
            <a:ext cx="8548914" cy="79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11200" indent="-711200" algn="ctr">
              <a:lnSpc>
                <a:spcPct val="100000"/>
              </a:lnSpc>
              <a:spcBef>
                <a:spcPts val="2400"/>
              </a:spcBef>
              <a:tabLst>
                <a:tab pos="711200" algn="l"/>
              </a:tabLst>
            </a:pPr>
            <a:r>
              <a:rPr lang="en-US" altLang="ja-JP" sz="4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altLang="ja-JP" sz="4400" b="1" dirty="0">
                <a:latin typeface="Arial" pitchFamily="34" charset="0"/>
                <a:cs typeface="Arial" pitchFamily="34" charset="0"/>
              </a:rPr>
              <a:t>. </a:t>
            </a:r>
            <a:r>
              <a:rPr lang="en-US" altLang="ja-JP" sz="4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Management of HESS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870365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8784976" cy="749300"/>
          </a:xfrm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Assumed Use of HESS</a:t>
            </a:r>
            <a:endParaRPr lang="ja-JP" altLang="en-US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23528" y="1051282"/>
            <a:ext cx="8496944" cy="549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9263" indent="-449263">
              <a:lnSpc>
                <a:spcPts val="36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 Support to implement Japanese Chemical Substances Control Law</a:t>
            </a:r>
            <a:endParaRPr lang="ja-JP" alt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44500">
              <a:spcBef>
                <a:spcPts val="0"/>
              </a:spcBef>
              <a:buClrTx/>
              <a:buSzTx/>
              <a:buFontTx/>
              <a:buNone/>
            </a:pP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Support tool for the examination for registered chemicals</a:t>
            </a:r>
          </a:p>
          <a:p>
            <a:pPr marL="444500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</a:pPr>
            <a:r>
              <a:rPr lang="ja-JP" altLang="en-US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Data gap filling for the risk assessment for </a:t>
            </a:r>
            <a:r>
              <a:rPr lang="ja-JP" altLang="en-US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Priority Assessment Chemicals </a:t>
            </a:r>
          </a:p>
          <a:p>
            <a:pPr marL="449263" indent="-449263">
              <a:lnSpc>
                <a:spcPts val="32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Use </a:t>
            </a: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for</a:t>
            </a:r>
            <a:r>
              <a:rPr lang="en-US" altLang="ja-JP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independent chemical safety assessment by industries</a:t>
            </a:r>
            <a:endParaRPr lang="ja-JP" alt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49263">
              <a:spcBef>
                <a:spcPts val="0"/>
              </a:spcBef>
              <a:buClrTx/>
              <a:buSzTx/>
              <a:buFontTx/>
              <a:buNone/>
            </a:pP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Support for effectively developing safety chemical </a:t>
            </a:r>
          </a:p>
          <a:p>
            <a:pPr marL="449263"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</a:pP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User data can be imported into the system</a:t>
            </a:r>
          </a:p>
          <a:p>
            <a:pPr marL="449263" indent="-449263">
              <a:lnSpc>
                <a:spcPts val="36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3.  Contribution to international activities on the assessment of chemical safety.</a:t>
            </a:r>
            <a:endParaRPr lang="en-US" altLang="ja-JP" sz="2400" dirty="0">
              <a:latin typeface="Arial" pitchFamily="34" charset="0"/>
              <a:cs typeface="Arial" pitchFamily="34" charset="0"/>
            </a:endParaRPr>
          </a:p>
          <a:p>
            <a:pPr marL="449263" indent="-449263">
              <a:spcBef>
                <a:spcPts val="0"/>
              </a:spcBef>
              <a:buClrTx/>
              <a:buSzTx/>
              <a:buFontTx/>
              <a:buNone/>
            </a:pPr>
            <a:r>
              <a:rPr lang="en-US" altLang="ja-JP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The category library a part of database of HESS is integrated to OECD QSAR Toolbox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159673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179512" y="1194713"/>
            <a:ext cx="8856984" cy="453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marL="174625" indent="-174625" eaLnBrk="1" hangingPunct="1">
              <a:spcBef>
                <a:spcPct val="50000"/>
              </a:spcBef>
            </a:pPr>
            <a:r>
              <a:rPr lang="ja-JP" altLang="en-US" sz="28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・</a:t>
            </a:r>
            <a:r>
              <a:rPr lang="en-US" altLang="ja-JP" sz="2800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We always receive and reply question from users and comments from users are always welcome (hess@nite.go.jp).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ja-JP" altLang="en-US" sz="28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・</a:t>
            </a:r>
            <a:r>
              <a:rPr lang="en-US" altLang="ja-JP" sz="2800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We update the system two times a year.</a:t>
            </a:r>
          </a:p>
          <a:p>
            <a:pPr marL="273050" eaLnBrk="1" hangingPunct="1">
              <a:spcBef>
                <a:spcPts val="600"/>
              </a:spcBef>
            </a:pPr>
            <a:r>
              <a:rPr lang="en-US" altLang="ja-JP" sz="2000" dirty="0">
                <a:solidFill>
                  <a:srgbClr val="006600"/>
                </a:solidFill>
                <a:latin typeface="Arial" pitchFamily="34" charset="0"/>
                <a:ea typeface="+mn-ea"/>
                <a:cs typeface="Arial" pitchFamily="34" charset="0"/>
              </a:rPr>
              <a:t>Update of the RDT data (for the existing chemicals under Japanese Chemical Substances Control Law) and toxicity mechanism information and category library ; Bug fix.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ja-JP" altLang="en-US" sz="28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・</a:t>
            </a:r>
            <a:r>
              <a:rPr lang="en-US" altLang="ja-JP" sz="2800" b="1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We will upgrade the HESS based on the request from users.</a:t>
            </a:r>
          </a:p>
          <a:p>
            <a:pPr marL="174625" indent="-174625" eaLnBrk="1" hangingPunct="1">
              <a:spcBef>
                <a:spcPts val="0"/>
              </a:spcBef>
            </a:pPr>
            <a:r>
              <a:rPr lang="en-US" altLang="ja-JP" sz="28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lang="en-US" altLang="ja-JP" dirty="0">
                <a:solidFill>
                  <a:srgbClr val="006600"/>
                </a:solidFill>
                <a:latin typeface="Arial" pitchFamily="34" charset="0"/>
                <a:ea typeface="+mn-ea"/>
                <a:cs typeface="Arial" pitchFamily="34" charset="0"/>
              </a:rPr>
              <a:t>Extend of the function and the category library.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Management of HESS</a:t>
            </a:r>
            <a:endParaRPr lang="ja-JP" altLang="en-US" sz="40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42529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title"/>
          </p:nvPr>
        </p:nvSpPr>
        <p:spPr>
          <a:xfrm>
            <a:off x="358080" y="432892"/>
            <a:ext cx="8534400" cy="763860"/>
          </a:xfrm>
        </p:spPr>
        <p:txBody>
          <a:bodyPr>
            <a:normAutofit/>
          </a:bodyPr>
          <a:lstStyle/>
          <a:p>
            <a:pPr marL="622300" indent="-622300"/>
            <a:r>
              <a:rPr kumimoji="1" lang="en-US" altLang="ja-JP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Information</a:t>
            </a:r>
            <a:endParaRPr kumimoji="1" lang="ja-JP" altLang="en-US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1268760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If you have any questions on this slide and HESS, please don't hesitate to contact us (</a:t>
            </a:r>
            <a:r>
              <a:rPr lang="en-US" altLang="ja-JP" sz="2800" dirty="0">
                <a:solidFill>
                  <a:srgbClr val="FF0000"/>
                </a:solidFill>
                <a:hlinkClick r:id="rId2"/>
              </a:rPr>
              <a:t>hess@nite.go.jp</a:t>
            </a:r>
            <a:r>
              <a:rPr lang="en-US" altLang="ja-JP" sz="2800" dirty="0"/>
              <a:t>).</a:t>
            </a:r>
          </a:p>
          <a:p>
            <a:endParaRPr lang="en-US" altLang="ja-JP" sz="2800" dirty="0"/>
          </a:p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We always welcome proposals on the collaboration related to HESS.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33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92768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6" name="Rectangle 24"/>
          <p:cNvSpPr>
            <a:spLocks noGrp="1" noChangeArrowheads="1"/>
          </p:cNvSpPr>
          <p:nvPr>
            <p:ph type="title"/>
          </p:nvPr>
        </p:nvSpPr>
        <p:spPr>
          <a:xfrm>
            <a:off x="251520" y="548680"/>
            <a:ext cx="8679543" cy="1742725"/>
          </a:xfrm>
        </p:spPr>
        <p:txBody>
          <a:bodyPr/>
          <a:lstStyle/>
          <a:p>
            <a:pPr algn="l"/>
            <a:r>
              <a:rPr lang="en-US" altLang="ja-JP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NEDO/METI (Japanese National Project):</a:t>
            </a:r>
            <a:br>
              <a:rPr lang="ja-JP" altLang="en-US" sz="3200" b="1" dirty="0">
                <a:latin typeface="Arial" pitchFamily="34" charset="0"/>
                <a:cs typeface="Arial" pitchFamily="34" charset="0"/>
              </a:rPr>
            </a:br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Development of Hazard Assessment Methodology </a:t>
            </a:r>
            <a:b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by Using Structure Activity Relationship Method</a:t>
            </a:r>
            <a:endParaRPr lang="ja-JP" altLang="en-US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51520" y="2348880"/>
            <a:ext cx="85689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Period</a:t>
            </a:r>
            <a:r>
              <a:rPr lang="ja-JP" alt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ja-JP" sz="2800" b="1" dirty="0">
                <a:latin typeface="Arial" pitchFamily="34" charset="0"/>
                <a:cs typeface="Arial" pitchFamily="34" charset="0"/>
              </a:rPr>
              <a:t>FY2007-FY2011</a:t>
            </a:r>
          </a:p>
          <a:p>
            <a:pPr algn="just">
              <a:spcBef>
                <a:spcPts val="1200"/>
              </a:spcBef>
            </a:pPr>
            <a:r>
              <a:rPr kumimoji="1" lang="en-US" altLang="ja-JP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Master Plan</a:t>
            </a:r>
            <a:r>
              <a:rPr kumimoji="1" lang="ja-JP" alt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：</a:t>
            </a:r>
            <a:endParaRPr kumimoji="1" lang="en-US" altLang="ja-JP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ja-JP" sz="2400" b="1" dirty="0">
                <a:latin typeface="Arial" pitchFamily="34" charset="0"/>
                <a:cs typeface="Arial" pitchFamily="34" charset="0"/>
              </a:rPr>
              <a:t>Based on publicly known peripheral information concerning toxicity in humans, as well as new insight derived from such information, this project aims to construct a comprehensive platform for a hazard assessment support system focused on repeated dose toxicity. </a:t>
            </a:r>
            <a:endParaRPr kumimoji="1" lang="en-US" altLang="ja-JP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68788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23528" y="1052736"/>
            <a:ext cx="86409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60000"/>
              </a:spcBef>
            </a:pPr>
            <a:r>
              <a:rPr lang="en-US" altLang="ja-JP" sz="2400" b="1" dirty="0">
                <a:solidFill>
                  <a:srgbClr val="000099"/>
                </a:solidFill>
              </a:rPr>
              <a:t>Sponsor: </a:t>
            </a:r>
          </a:p>
          <a:p>
            <a:pPr marL="1973263" indent="-1700213">
              <a:spcBef>
                <a:spcPts val="0"/>
              </a:spcBef>
            </a:pPr>
            <a:r>
              <a:rPr lang="en-US" altLang="ja-JP" sz="2000" b="1" dirty="0">
                <a:solidFill>
                  <a:srgbClr val="008000"/>
                </a:solidFill>
              </a:rPr>
              <a:t>FY2007-2010: </a:t>
            </a:r>
            <a:r>
              <a:rPr lang="en-US" altLang="ja-JP" sz="2000" b="1" dirty="0"/>
              <a:t>New Energy and Industrial Technology Development Organization (NEDO) , Japan</a:t>
            </a:r>
            <a:endParaRPr lang="en-US" altLang="ja-JP" sz="2000" b="1" dirty="0">
              <a:solidFill>
                <a:srgbClr val="008000"/>
              </a:solidFill>
            </a:endParaRPr>
          </a:p>
          <a:p>
            <a:pPr marL="273050">
              <a:spcBef>
                <a:spcPts val="0"/>
              </a:spcBef>
              <a:spcAft>
                <a:spcPts val="0"/>
              </a:spcAft>
            </a:pPr>
            <a:r>
              <a:rPr lang="en-US" altLang="ja-JP" sz="2000" b="1" dirty="0">
                <a:solidFill>
                  <a:srgbClr val="008000"/>
                </a:solidFill>
              </a:rPr>
              <a:t>FY2011: </a:t>
            </a:r>
            <a:r>
              <a:rPr lang="en-US" altLang="ja-JP" sz="2000" b="1" dirty="0"/>
              <a:t>Ministry of Economy, Trade and Industry (METI), Japan</a:t>
            </a:r>
            <a:endParaRPr lang="en-US" altLang="ja-JP" sz="2000" b="1" dirty="0">
              <a:solidFill>
                <a:srgbClr val="008000"/>
              </a:solidFill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altLang="ja-JP" sz="2400" b="1" dirty="0">
                <a:solidFill>
                  <a:srgbClr val="000099"/>
                </a:solidFill>
              </a:rPr>
              <a:t>Project Leader: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2000" b="1" dirty="0">
                <a:solidFill>
                  <a:srgbClr val="000099"/>
                </a:solidFill>
              </a:rPr>
              <a:t>　　</a:t>
            </a:r>
            <a:r>
              <a:rPr lang="en-US" altLang="ja-JP" sz="2000" b="1" dirty="0"/>
              <a:t>Dr. Makoto Hayashi, Biosafety Research Center (BSRC), President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altLang="ja-JP" sz="2400" b="1" dirty="0">
                <a:solidFill>
                  <a:srgbClr val="000099"/>
                </a:solidFill>
              </a:rPr>
              <a:t>Contractors: 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National Institute of Health Sciences (NIHS)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National Institute of Technology and Evaluation (NITE)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Fujitsu Limited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Bourges” Prof. </a:t>
            </a:r>
            <a:r>
              <a:rPr lang="en-US" altLang="ja-JP" sz="2000" b="1" dirty="0" err="1"/>
              <a:t>Assen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Zlatarov</a:t>
            </a:r>
            <a:r>
              <a:rPr lang="en-US" altLang="ja-JP" sz="2000" b="1" dirty="0"/>
              <a:t> “ University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      (LMC, Prof. </a:t>
            </a:r>
            <a:r>
              <a:rPr lang="en-US" altLang="ja-JP" sz="2000" b="1" dirty="0" err="1"/>
              <a:t>Ovanes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Mekenyan</a:t>
            </a:r>
            <a:r>
              <a:rPr lang="en-US" altLang="ja-JP" sz="2000" b="1" dirty="0"/>
              <a:t>)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/>
              <a:t>Tohoku University (Prof. </a:t>
            </a:r>
            <a:r>
              <a:rPr lang="en-US" altLang="ja-JP" sz="2000" b="1" dirty="0" err="1"/>
              <a:t>Yashushi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Yamazoe</a:t>
            </a:r>
            <a:r>
              <a:rPr lang="en-US" altLang="ja-JP" sz="2000" b="1" dirty="0"/>
              <a:t>)</a:t>
            </a:r>
          </a:p>
          <a:p>
            <a:pPr marL="352425" indent="-79375">
              <a:spcBef>
                <a:spcPts val="0"/>
              </a:spcBef>
              <a:spcAft>
                <a:spcPts val="600"/>
              </a:spcAft>
            </a:pPr>
            <a:r>
              <a:rPr lang="en-US" altLang="ja-JP" sz="2000" b="1" dirty="0" err="1"/>
              <a:t>Kwansei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Gakuin</a:t>
            </a:r>
            <a:r>
              <a:rPr lang="en-US" altLang="ja-JP" sz="2000" b="1" dirty="0"/>
              <a:t> University (Prof. Takashi Okada)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23528" y="476672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4000" b="1" dirty="0">
                <a:solidFill>
                  <a:srgbClr val="000099"/>
                </a:solidFill>
                <a:ea typeface="ＭＳ ゴシック" pitchFamily="49" charset="-128"/>
              </a:rPr>
              <a:t>Organization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9832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2" name="Oval 2"/>
          <p:cNvSpPr>
            <a:spLocks noChangeArrowheads="1"/>
          </p:cNvSpPr>
          <p:nvPr/>
        </p:nvSpPr>
        <p:spPr bwMode="auto">
          <a:xfrm>
            <a:off x="6956102" y="4555283"/>
            <a:ext cx="711200" cy="682625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63" name="Line 3"/>
          <p:cNvSpPr>
            <a:spLocks noChangeShapeType="1"/>
          </p:cNvSpPr>
          <p:nvPr/>
        </p:nvSpPr>
        <p:spPr bwMode="auto">
          <a:xfrm flipH="1">
            <a:off x="5259065" y="3016996"/>
            <a:ext cx="2074862" cy="2482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64" name="Text Box 4"/>
          <p:cNvSpPr txBox="1">
            <a:spLocks noChangeArrowheads="1"/>
          </p:cNvSpPr>
          <p:nvPr/>
        </p:nvSpPr>
        <p:spPr bwMode="auto">
          <a:xfrm>
            <a:off x="161754" y="980482"/>
            <a:ext cx="872648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ja-JP" sz="2000" dirty="0">
                <a:latin typeface="Arial" pitchFamily="34" charset="0"/>
                <a:cs typeface="Arial" pitchFamily="34" charset="0"/>
              </a:rPr>
              <a:t>Chemicals whose physical-chemical, toxicological and </a:t>
            </a:r>
            <a:r>
              <a:rPr lang="en-US" altLang="ja-JP" sz="2000" dirty="0" err="1">
                <a:latin typeface="Arial" pitchFamily="34" charset="0"/>
                <a:cs typeface="Arial" pitchFamily="34" charset="0"/>
              </a:rPr>
              <a:t>ecotoxicological</a:t>
            </a:r>
            <a:r>
              <a:rPr lang="en-US" altLang="ja-JP" sz="2000" dirty="0">
                <a:latin typeface="Arial" pitchFamily="34" charset="0"/>
                <a:cs typeface="Arial" pitchFamily="34" charset="0"/>
              </a:rPr>
              <a:t> properties are likely to be similar</a:t>
            </a:r>
            <a:r>
              <a:rPr lang="ja-JP" alt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000" dirty="0">
                <a:latin typeface="Arial" pitchFamily="34" charset="0"/>
                <a:cs typeface="Arial" pitchFamily="34" charset="0"/>
              </a:rPr>
              <a:t>or follow a regular pattern as a result of structural similarity may be considered as a group, or ‘category’ of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ja-JP" sz="2000" dirty="0">
                <a:latin typeface="Arial" pitchFamily="34" charset="0"/>
                <a:cs typeface="Arial" pitchFamily="34" charset="0"/>
              </a:rPr>
              <a:t>Chemicals. The data gap filling for an untested chemical in a category is made by read-across or trend analysis.</a:t>
            </a:r>
            <a:endParaRPr lang="ja-JP" alt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3366" name="Rectangle 6"/>
          <p:cNvSpPr>
            <a:spLocks noGrp="1" noChangeArrowheads="1"/>
          </p:cNvSpPr>
          <p:nvPr>
            <p:ph type="title"/>
          </p:nvPr>
        </p:nvSpPr>
        <p:spPr>
          <a:xfrm>
            <a:off x="251520" y="284379"/>
            <a:ext cx="8640960" cy="624341"/>
          </a:xfrm>
        </p:spPr>
        <p:txBody>
          <a:bodyPr/>
          <a:lstStyle/>
          <a:p>
            <a:r>
              <a:rPr lang="en-US" altLang="ja-JP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Category Approach</a:t>
            </a:r>
            <a:endParaRPr lang="ja-JP" altLang="en-US" b="1" baseline="30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3367" name="Oval 7"/>
          <p:cNvSpPr>
            <a:spLocks noChangeArrowheads="1"/>
          </p:cNvSpPr>
          <p:nvPr/>
        </p:nvSpPr>
        <p:spPr bwMode="auto">
          <a:xfrm>
            <a:off x="590227" y="2758164"/>
            <a:ext cx="3643313" cy="1958975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endParaRPr lang="ja-JP" altLang="ja-JP" sz="36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783368" name="Oval 8"/>
          <p:cNvSpPr>
            <a:spLocks noChangeArrowheads="1"/>
          </p:cNvSpPr>
          <p:nvPr/>
        </p:nvSpPr>
        <p:spPr bwMode="auto">
          <a:xfrm>
            <a:off x="966465" y="3526514"/>
            <a:ext cx="1335087" cy="729129"/>
          </a:xfrm>
          <a:prstGeom prst="ellipse">
            <a:avLst/>
          </a:prstGeom>
          <a:solidFill>
            <a:srgbClr val="FF9999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en-US" altLang="ja-JP" sz="1800" b="1" dirty="0">
                <a:latin typeface="Arial" pitchFamily="34" charset="0"/>
                <a:cs typeface="Arial" pitchFamily="34" charset="0"/>
              </a:rPr>
              <a:t>Category</a:t>
            </a:r>
            <a:endParaRPr lang="ja-JP" altLang="en-US" sz="1800" b="1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ja-JP" sz="1800" b="1" dirty="0">
                <a:latin typeface="Arial" pitchFamily="34" charset="0"/>
                <a:cs typeface="Arial" pitchFamily="34" charset="0"/>
              </a:rPr>
              <a:t>A</a:t>
            </a:r>
            <a:endParaRPr lang="ja-JP" altLang="en-US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3369" name="Line 9"/>
          <p:cNvSpPr>
            <a:spLocks noChangeShapeType="1"/>
          </p:cNvSpPr>
          <p:nvPr/>
        </p:nvSpPr>
        <p:spPr bwMode="auto">
          <a:xfrm>
            <a:off x="4084315" y="3702796"/>
            <a:ext cx="1247775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0" name="Line 10"/>
          <p:cNvSpPr>
            <a:spLocks noChangeShapeType="1"/>
          </p:cNvSpPr>
          <p:nvPr/>
        </p:nvSpPr>
        <p:spPr bwMode="auto">
          <a:xfrm>
            <a:off x="4968552" y="2785221"/>
            <a:ext cx="0" cy="2873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83371" name="Line 11"/>
          <p:cNvSpPr>
            <a:spLocks noChangeShapeType="1"/>
          </p:cNvSpPr>
          <p:nvPr/>
        </p:nvSpPr>
        <p:spPr bwMode="auto">
          <a:xfrm>
            <a:off x="4968552" y="5672883"/>
            <a:ext cx="29035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83372" name="Oval 12"/>
          <p:cNvSpPr>
            <a:spLocks noChangeArrowheads="1"/>
          </p:cNvSpPr>
          <p:nvPr/>
        </p:nvSpPr>
        <p:spPr bwMode="auto">
          <a:xfrm>
            <a:off x="5360665" y="5179171"/>
            <a:ext cx="187325" cy="174625"/>
          </a:xfrm>
          <a:prstGeom prst="ellipse">
            <a:avLst/>
          </a:prstGeom>
          <a:solidFill>
            <a:srgbClr val="FF5050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3" name="Oval 13"/>
          <p:cNvSpPr>
            <a:spLocks noChangeArrowheads="1"/>
          </p:cNvSpPr>
          <p:nvPr/>
        </p:nvSpPr>
        <p:spPr bwMode="auto">
          <a:xfrm>
            <a:off x="5619427" y="4844208"/>
            <a:ext cx="187325" cy="174625"/>
          </a:xfrm>
          <a:prstGeom prst="ellipse">
            <a:avLst/>
          </a:prstGeom>
          <a:solidFill>
            <a:srgbClr val="FF5050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4" name="Oval 14"/>
          <p:cNvSpPr>
            <a:spLocks noChangeArrowheads="1"/>
          </p:cNvSpPr>
          <p:nvPr/>
        </p:nvSpPr>
        <p:spPr bwMode="auto">
          <a:xfrm>
            <a:off x="5965502" y="4421933"/>
            <a:ext cx="187325" cy="174625"/>
          </a:xfrm>
          <a:prstGeom prst="ellipse">
            <a:avLst/>
          </a:prstGeom>
          <a:solidFill>
            <a:srgbClr val="FF5050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5" name="Oval 15"/>
          <p:cNvSpPr>
            <a:spLocks noChangeArrowheads="1"/>
          </p:cNvSpPr>
          <p:nvPr/>
        </p:nvSpPr>
        <p:spPr bwMode="auto">
          <a:xfrm>
            <a:off x="6254427" y="4072683"/>
            <a:ext cx="187325" cy="174625"/>
          </a:xfrm>
          <a:prstGeom prst="ellipse">
            <a:avLst/>
          </a:prstGeom>
          <a:solidFill>
            <a:srgbClr val="FF5050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6" name="Oval 16"/>
          <p:cNvSpPr>
            <a:spLocks noChangeArrowheads="1"/>
          </p:cNvSpPr>
          <p:nvPr/>
        </p:nvSpPr>
        <p:spPr bwMode="auto">
          <a:xfrm>
            <a:off x="6891015" y="3388471"/>
            <a:ext cx="187325" cy="174625"/>
          </a:xfrm>
          <a:prstGeom prst="ellipse">
            <a:avLst/>
          </a:prstGeom>
          <a:solidFill>
            <a:srgbClr val="FF5050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7" name="Oval 17"/>
          <p:cNvSpPr>
            <a:spLocks noChangeArrowheads="1"/>
          </p:cNvSpPr>
          <p:nvPr/>
        </p:nvSpPr>
        <p:spPr bwMode="auto">
          <a:xfrm>
            <a:off x="7025952" y="4809283"/>
            <a:ext cx="187325" cy="174625"/>
          </a:xfrm>
          <a:prstGeom prst="ellipse">
            <a:avLst/>
          </a:prstGeom>
          <a:solidFill>
            <a:srgbClr val="33CC33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8" name="Oval 18"/>
          <p:cNvSpPr>
            <a:spLocks noChangeArrowheads="1"/>
          </p:cNvSpPr>
          <p:nvPr/>
        </p:nvSpPr>
        <p:spPr bwMode="auto">
          <a:xfrm>
            <a:off x="7168827" y="4980733"/>
            <a:ext cx="187325" cy="174625"/>
          </a:xfrm>
          <a:prstGeom prst="ellipse">
            <a:avLst/>
          </a:prstGeom>
          <a:solidFill>
            <a:srgbClr val="33CC33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79" name="Oval 19"/>
          <p:cNvSpPr>
            <a:spLocks noChangeArrowheads="1"/>
          </p:cNvSpPr>
          <p:nvPr/>
        </p:nvSpPr>
        <p:spPr bwMode="auto">
          <a:xfrm>
            <a:off x="7225977" y="4717208"/>
            <a:ext cx="187325" cy="174625"/>
          </a:xfrm>
          <a:prstGeom prst="ellipse">
            <a:avLst/>
          </a:prstGeom>
          <a:solidFill>
            <a:srgbClr val="33CC33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0" name="Oval 20"/>
          <p:cNvSpPr>
            <a:spLocks noChangeArrowheads="1"/>
          </p:cNvSpPr>
          <p:nvPr/>
        </p:nvSpPr>
        <p:spPr bwMode="auto">
          <a:xfrm>
            <a:off x="7400602" y="4891833"/>
            <a:ext cx="187325" cy="174625"/>
          </a:xfrm>
          <a:prstGeom prst="ellipse">
            <a:avLst/>
          </a:prstGeom>
          <a:solidFill>
            <a:srgbClr val="33CC33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1" name="Oval 21"/>
          <p:cNvSpPr>
            <a:spLocks noChangeArrowheads="1"/>
          </p:cNvSpPr>
          <p:nvPr/>
        </p:nvSpPr>
        <p:spPr bwMode="auto">
          <a:xfrm>
            <a:off x="2517452" y="3607571"/>
            <a:ext cx="1277938" cy="804768"/>
          </a:xfrm>
          <a:prstGeom prst="ellipse">
            <a:avLst/>
          </a:prstGeom>
          <a:solidFill>
            <a:srgbClr val="33CC33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en-US" altLang="ja-JP" sz="1800" b="1" dirty="0"/>
              <a:t>Category</a:t>
            </a:r>
          </a:p>
          <a:p>
            <a:pPr algn="ctr">
              <a:lnSpc>
                <a:spcPct val="80000"/>
              </a:lnSpc>
            </a:pPr>
            <a:r>
              <a:rPr lang="en-US" altLang="ja-JP" b="1" dirty="0"/>
              <a:t>B</a:t>
            </a:r>
            <a:endParaRPr lang="ja-JP" altLang="en-US" sz="1800" b="1" dirty="0"/>
          </a:p>
        </p:txBody>
      </p:sp>
      <p:sp>
        <p:nvSpPr>
          <p:cNvPr id="783382" name="Text Box 22"/>
          <p:cNvSpPr txBox="1">
            <a:spLocks noChangeArrowheads="1"/>
          </p:cNvSpPr>
          <p:nvPr/>
        </p:nvSpPr>
        <p:spPr bwMode="auto">
          <a:xfrm>
            <a:off x="467544" y="4918404"/>
            <a:ext cx="4104456" cy="101566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ja-JP" sz="2000" dirty="0">
                <a:solidFill>
                  <a:srgbClr val="FF0000"/>
                </a:solidFill>
                <a:latin typeface="Arial" charset="0"/>
              </a:rPr>
              <a:t>It is important to make a category based on scientific evidence for giving reliability to it.</a:t>
            </a:r>
            <a:endParaRPr lang="ja-JP" altLang="en-US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83383" name="Oval 23"/>
          <p:cNvSpPr>
            <a:spLocks noChangeArrowheads="1"/>
          </p:cNvSpPr>
          <p:nvPr/>
        </p:nvSpPr>
        <p:spPr bwMode="auto">
          <a:xfrm>
            <a:off x="5403527" y="3191621"/>
            <a:ext cx="203200" cy="217487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4" name="Oval 24"/>
          <p:cNvSpPr>
            <a:spLocks noChangeArrowheads="1"/>
          </p:cNvSpPr>
          <p:nvPr/>
        </p:nvSpPr>
        <p:spPr bwMode="auto">
          <a:xfrm>
            <a:off x="6082977" y="3798046"/>
            <a:ext cx="203200" cy="217487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5" name="Oval 25"/>
          <p:cNvSpPr>
            <a:spLocks noChangeArrowheads="1"/>
          </p:cNvSpPr>
          <p:nvPr/>
        </p:nvSpPr>
        <p:spPr bwMode="auto">
          <a:xfrm>
            <a:off x="6357615" y="3013821"/>
            <a:ext cx="203200" cy="217487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6" name="Oval 26"/>
          <p:cNvSpPr>
            <a:spLocks noChangeArrowheads="1"/>
          </p:cNvSpPr>
          <p:nvPr/>
        </p:nvSpPr>
        <p:spPr bwMode="auto">
          <a:xfrm>
            <a:off x="7762552" y="3998071"/>
            <a:ext cx="203200" cy="217487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7" name="Oval 27"/>
          <p:cNvSpPr>
            <a:spLocks noChangeArrowheads="1"/>
          </p:cNvSpPr>
          <p:nvPr/>
        </p:nvSpPr>
        <p:spPr bwMode="auto">
          <a:xfrm>
            <a:off x="5416227" y="4206033"/>
            <a:ext cx="203200" cy="217488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8" name="Oval 28"/>
          <p:cNvSpPr>
            <a:spLocks noChangeArrowheads="1"/>
          </p:cNvSpPr>
          <p:nvPr/>
        </p:nvSpPr>
        <p:spPr bwMode="auto">
          <a:xfrm>
            <a:off x="6940227" y="3872658"/>
            <a:ext cx="203200" cy="217488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89" name="Oval 29"/>
          <p:cNvSpPr>
            <a:spLocks noChangeArrowheads="1"/>
          </p:cNvSpPr>
          <p:nvPr/>
        </p:nvSpPr>
        <p:spPr bwMode="auto">
          <a:xfrm>
            <a:off x="6287765" y="5207746"/>
            <a:ext cx="203200" cy="217487"/>
          </a:xfrm>
          <a:prstGeom prst="ellipse">
            <a:avLst/>
          </a:prstGeom>
          <a:solidFill>
            <a:schemeClr val="bg2"/>
          </a:solidFill>
          <a:ln w="254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 sz="2000"/>
          </a:p>
        </p:txBody>
      </p:sp>
      <p:sp>
        <p:nvSpPr>
          <p:cNvPr id="783391" name="Text Box 31"/>
          <p:cNvSpPr txBox="1">
            <a:spLocks noChangeArrowheads="1"/>
          </p:cNvSpPr>
          <p:nvPr/>
        </p:nvSpPr>
        <p:spPr bwMode="auto">
          <a:xfrm>
            <a:off x="6588224" y="5701781"/>
            <a:ext cx="2376264" cy="53553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ja-JP" dirty="0">
                <a:latin typeface="Arial" charset="0"/>
              </a:rPr>
              <a:t>Parameter related to chemical structure </a:t>
            </a:r>
            <a:endParaRPr lang="ja-JP" altLang="en-US" dirty="0">
              <a:latin typeface="Arial" charset="0"/>
            </a:endParaRPr>
          </a:p>
        </p:txBody>
      </p:sp>
      <p:sp>
        <p:nvSpPr>
          <p:cNvPr id="783392" name="Text Box 32"/>
          <p:cNvSpPr txBox="1">
            <a:spLocks noChangeArrowheads="1"/>
          </p:cNvSpPr>
          <p:nvPr/>
        </p:nvSpPr>
        <p:spPr bwMode="auto">
          <a:xfrm>
            <a:off x="1261698" y="3052993"/>
            <a:ext cx="2345707" cy="338554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ja-JP" sz="2000" b="1" dirty="0">
                <a:solidFill>
                  <a:schemeClr val="tx1"/>
                </a:solidFill>
                <a:latin typeface="Arial" charset="0"/>
              </a:rPr>
              <a:t>Tested Chemicals</a:t>
            </a:r>
            <a:endParaRPr lang="ja-JP" altLang="en-US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83393" name="Text Box 33"/>
          <p:cNvSpPr txBox="1">
            <a:spLocks noChangeArrowheads="1"/>
          </p:cNvSpPr>
          <p:nvPr/>
        </p:nvSpPr>
        <p:spPr bwMode="auto">
          <a:xfrm>
            <a:off x="6904288" y="2605437"/>
            <a:ext cx="1843903" cy="40011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000" dirty="0"/>
              <a:t>Trend analysis</a:t>
            </a:r>
          </a:p>
        </p:txBody>
      </p:sp>
      <p:sp>
        <p:nvSpPr>
          <p:cNvPr id="783394" name="Text Box 34"/>
          <p:cNvSpPr txBox="1">
            <a:spLocks noChangeArrowheads="1"/>
          </p:cNvSpPr>
          <p:nvPr/>
        </p:nvSpPr>
        <p:spPr bwMode="auto">
          <a:xfrm>
            <a:off x="7641902" y="4383833"/>
            <a:ext cx="1079500" cy="64633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2000"/>
              <a:t>Read-across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55576" y="6290156"/>
            <a:ext cx="8316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/>
            <a:r>
              <a:rPr lang="en-US" altLang="ja-JP" sz="1400" dirty="0"/>
              <a:t>*OECD. 2007. OECD Environment, Health and Safety Publications Series on Testing and Assessment No. 80, Guidance on grouping of chemicals.</a:t>
            </a:r>
            <a:endParaRPr kumimoji="1" lang="ja-JP" altLang="en-US" sz="1400" dirty="0"/>
          </a:p>
        </p:txBody>
      </p:sp>
      <p:sp>
        <p:nvSpPr>
          <p:cNvPr id="4" name="テキスト ボックス 3"/>
          <p:cNvSpPr txBox="1"/>
          <p:nvPr/>
        </p:nvSpPr>
        <p:spPr>
          <a:xfrm flipV="1">
            <a:off x="4542383" y="2348880"/>
            <a:ext cx="461665" cy="2232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ja-JP" dirty="0"/>
              <a:t>Intensity of toxicity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8415069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二等辺三角形 45"/>
          <p:cNvSpPr/>
          <p:nvPr/>
        </p:nvSpPr>
        <p:spPr bwMode="auto">
          <a:xfrm>
            <a:off x="2336800" y="3416301"/>
            <a:ext cx="317500" cy="571500"/>
          </a:xfrm>
          <a:prstGeom prst="triangle">
            <a:avLst/>
          </a:prstGeom>
          <a:solidFill>
            <a:srgbClr val="FF00FF"/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47" name="二等辺三角形 46"/>
          <p:cNvSpPr/>
          <p:nvPr/>
        </p:nvSpPr>
        <p:spPr bwMode="auto">
          <a:xfrm>
            <a:off x="2895600" y="3441701"/>
            <a:ext cx="317500" cy="571500"/>
          </a:xfrm>
          <a:prstGeom prst="triangle">
            <a:avLst/>
          </a:prstGeom>
          <a:solidFill>
            <a:srgbClr val="FF00FF"/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52" name="二等辺三角形 51"/>
          <p:cNvSpPr/>
          <p:nvPr/>
        </p:nvSpPr>
        <p:spPr bwMode="auto">
          <a:xfrm>
            <a:off x="6121400" y="3441701"/>
            <a:ext cx="317500" cy="571500"/>
          </a:xfrm>
          <a:prstGeom prst="triangle">
            <a:avLst/>
          </a:prstGeom>
          <a:solidFill>
            <a:srgbClr val="FF00FF"/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2" name="二等辺三角形 1"/>
          <p:cNvSpPr/>
          <p:nvPr/>
        </p:nvSpPr>
        <p:spPr bwMode="auto">
          <a:xfrm>
            <a:off x="1739900" y="3454401"/>
            <a:ext cx="317500" cy="571500"/>
          </a:xfrm>
          <a:prstGeom prst="triangle">
            <a:avLst/>
          </a:prstGeom>
          <a:solidFill>
            <a:srgbClr val="FF00FF"/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cxnSp>
        <p:nvCxnSpPr>
          <p:cNvPr id="9" name="直線矢印コネクタ 8"/>
          <p:cNvCxnSpPr/>
          <p:nvPr/>
        </p:nvCxnSpPr>
        <p:spPr bwMode="auto">
          <a:xfrm>
            <a:off x="1682942" y="3170332"/>
            <a:ext cx="7029258" cy="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9" name="直線矢印コネクタ 18"/>
          <p:cNvCxnSpPr/>
          <p:nvPr/>
        </p:nvCxnSpPr>
        <p:spPr bwMode="auto">
          <a:xfrm>
            <a:off x="1682942" y="3449732"/>
            <a:ext cx="7029258" cy="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2" name="直線矢印コネクタ 21"/>
          <p:cNvCxnSpPr/>
          <p:nvPr/>
        </p:nvCxnSpPr>
        <p:spPr bwMode="auto">
          <a:xfrm>
            <a:off x="1682942" y="3729132"/>
            <a:ext cx="7029258" cy="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3" name="直線矢印コネクタ 22"/>
          <p:cNvCxnSpPr/>
          <p:nvPr/>
        </p:nvCxnSpPr>
        <p:spPr bwMode="auto">
          <a:xfrm>
            <a:off x="1682942" y="4008532"/>
            <a:ext cx="7029258" cy="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0" name="テキスト ボックス 19"/>
          <p:cNvSpPr txBox="1"/>
          <p:nvPr/>
        </p:nvSpPr>
        <p:spPr>
          <a:xfrm>
            <a:off x="762470" y="2963344"/>
            <a:ext cx="914033" cy="342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Control</a:t>
            </a:r>
            <a:endParaRPr kumimoji="1" lang="ja-JP" altLang="en-US" sz="1600" b="1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59270" y="3254542"/>
            <a:ext cx="1130438" cy="342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Low dose</a:t>
            </a:r>
            <a:endParaRPr kumimoji="1" lang="ja-JP" altLang="en-US" sz="1600" b="1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41770" y="3504760"/>
            <a:ext cx="1495922" cy="342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Medium dose</a:t>
            </a:r>
            <a:endParaRPr kumimoji="1" lang="ja-JP" altLang="en-US" sz="1600" b="1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46570" y="3814244"/>
            <a:ext cx="1175322" cy="342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/>
              <a:t>High dose</a:t>
            </a:r>
            <a:endParaRPr kumimoji="1" lang="ja-JP" altLang="en-US" sz="1600" b="1" dirty="0"/>
          </a:p>
        </p:txBody>
      </p:sp>
      <p:cxnSp>
        <p:nvCxnSpPr>
          <p:cNvPr id="24" name="直線矢印コネクタ 23"/>
          <p:cNvCxnSpPr/>
          <p:nvPr/>
        </p:nvCxnSpPr>
        <p:spPr bwMode="auto">
          <a:xfrm flipV="1">
            <a:off x="6515100" y="3158088"/>
            <a:ext cx="0" cy="1185312"/>
          </a:xfrm>
          <a:prstGeom prst="straightConnector1">
            <a:avLst/>
          </a:prstGeom>
          <a:noFill/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テキスト ボックス 38"/>
          <p:cNvSpPr txBox="1"/>
          <p:nvPr/>
        </p:nvSpPr>
        <p:spPr>
          <a:xfrm>
            <a:off x="61002" y="2492470"/>
            <a:ext cx="18373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00CC"/>
                </a:solidFill>
              </a:rPr>
              <a:t>Animal group</a:t>
            </a:r>
            <a:endParaRPr kumimoji="1" lang="ja-JP" altLang="en-US" sz="2000" b="1" dirty="0">
              <a:solidFill>
                <a:srgbClr val="0000CC"/>
              </a:solidFill>
            </a:endParaRPr>
          </a:p>
        </p:txBody>
      </p:sp>
      <p:sp>
        <p:nvSpPr>
          <p:cNvPr id="12291" name="テキスト ボックス 12290"/>
          <p:cNvSpPr txBox="1"/>
          <p:nvPr/>
        </p:nvSpPr>
        <p:spPr>
          <a:xfrm>
            <a:off x="1529052" y="4301674"/>
            <a:ext cx="2839747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b="1" dirty="0">
                <a:solidFill>
                  <a:srgbClr val="FF00FF"/>
                </a:solidFill>
              </a:rPr>
              <a:t>Dosing</a:t>
            </a:r>
            <a:r>
              <a:rPr lang="ja-JP" altLang="en-US" sz="1800" b="1" dirty="0">
                <a:solidFill>
                  <a:srgbClr val="FF00FF"/>
                </a:solidFill>
              </a:rPr>
              <a:t> </a:t>
            </a:r>
            <a:r>
              <a:rPr kumimoji="1" lang="en-US" altLang="ja-JP" sz="1800" b="1" dirty="0">
                <a:solidFill>
                  <a:srgbClr val="FF00FF"/>
                </a:solidFill>
              </a:rPr>
              <a:t>Test Chemical</a:t>
            </a:r>
          </a:p>
        </p:txBody>
      </p:sp>
      <p:sp>
        <p:nvSpPr>
          <p:cNvPr id="12299" name="左中かっこ 12298"/>
          <p:cNvSpPr/>
          <p:nvPr/>
        </p:nvSpPr>
        <p:spPr bwMode="auto">
          <a:xfrm rot="5400000">
            <a:off x="3983668" y="584312"/>
            <a:ext cx="230706" cy="4832158"/>
          </a:xfrm>
          <a:prstGeom prst="leftBrace">
            <a:avLst>
              <a:gd name="adj1" fmla="val 37365"/>
              <a:gd name="adj2" fmla="val 50000"/>
            </a:avLst>
          </a:prstGeom>
          <a:noFill/>
          <a:ln w="2540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795598" y="2492470"/>
            <a:ext cx="28472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00CC"/>
                </a:solidFill>
              </a:rPr>
              <a:t>Administration period</a:t>
            </a:r>
            <a:endParaRPr kumimoji="1" lang="ja-JP" altLang="en-US" sz="2000" b="1" dirty="0">
              <a:solidFill>
                <a:srgbClr val="0000CC"/>
              </a:solidFill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6508419" y="2492470"/>
            <a:ext cx="21948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00CC"/>
                </a:solidFill>
              </a:rPr>
              <a:t>Recovery period</a:t>
            </a:r>
            <a:endParaRPr kumimoji="1" lang="ja-JP" altLang="en-US" sz="2000" b="1" dirty="0">
              <a:solidFill>
                <a:srgbClr val="0000CC"/>
              </a:solidFill>
            </a:endParaRPr>
          </a:p>
        </p:txBody>
      </p:sp>
      <p:sp>
        <p:nvSpPr>
          <p:cNvPr id="50" name="左中かっこ 49"/>
          <p:cNvSpPr/>
          <p:nvPr/>
        </p:nvSpPr>
        <p:spPr bwMode="auto">
          <a:xfrm rot="5400000">
            <a:off x="7476072" y="1879616"/>
            <a:ext cx="275156" cy="2197100"/>
          </a:xfrm>
          <a:prstGeom prst="leftBrace">
            <a:avLst>
              <a:gd name="adj1" fmla="val 34139"/>
              <a:gd name="adj2" fmla="val 50000"/>
            </a:avLst>
          </a:prstGeom>
          <a:noFill/>
          <a:ln w="2540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cxnSp>
        <p:nvCxnSpPr>
          <p:cNvPr id="51" name="直線矢印コネクタ 50"/>
          <p:cNvCxnSpPr/>
          <p:nvPr/>
        </p:nvCxnSpPr>
        <p:spPr bwMode="auto">
          <a:xfrm flipV="1">
            <a:off x="8712200" y="3158088"/>
            <a:ext cx="0" cy="1159912"/>
          </a:xfrm>
          <a:prstGeom prst="straightConnector1">
            <a:avLst/>
          </a:prstGeom>
          <a:noFill/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302" name="テキスト ボックス 12301"/>
          <p:cNvSpPr txBox="1"/>
          <p:nvPr/>
        </p:nvSpPr>
        <p:spPr>
          <a:xfrm>
            <a:off x="3148092" y="3640232"/>
            <a:ext cx="312590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FF"/>
                </a:solidFill>
              </a:rPr>
              <a:t>・・・・・・・・・・・・・・</a:t>
            </a:r>
            <a:r>
              <a:rPr lang="ja-JP" altLang="en-US" dirty="0">
                <a:solidFill>
                  <a:srgbClr val="FF00FF"/>
                </a:solidFill>
              </a:rPr>
              <a:t>・・・・</a:t>
            </a:r>
            <a:r>
              <a:rPr kumimoji="1" lang="ja-JP" altLang="en-US" dirty="0">
                <a:solidFill>
                  <a:srgbClr val="FF00FF"/>
                </a:solidFill>
              </a:rPr>
              <a:t>・</a:t>
            </a:r>
          </a:p>
        </p:txBody>
      </p:sp>
      <p:sp>
        <p:nvSpPr>
          <p:cNvPr id="58" name="タイトル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40960" cy="664716"/>
          </a:xfrm>
        </p:spPr>
        <p:txBody>
          <a:bodyPr/>
          <a:lstStyle/>
          <a:p>
            <a:r>
              <a:rPr kumimoji="1" lang="en-US" altLang="ja-JP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Repeated Dose Toxicity</a:t>
            </a:r>
            <a:r>
              <a:rPr lang="ja-JP" altLang="en-US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Test</a:t>
            </a:r>
            <a:endParaRPr kumimoji="1" lang="ja-JP" altLang="en-US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241300" y="1046346"/>
            <a:ext cx="861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solidFill>
                  <a:schemeClr val="tx1"/>
                </a:solidFill>
              </a:rPr>
              <a:t>The primary goal of repeated dose toxicity studies is to characterize the toxicological profile of the test compound following repeated administration to laboratory animals (rats in principle), and to establish a no observed effect level (NOEL). This includes identification of potential target organs of toxicity and dose-response relationships, and may include the potential reversibility of toxic effects.</a:t>
            </a:r>
          </a:p>
        </p:txBody>
      </p:sp>
      <p:sp>
        <p:nvSpPr>
          <p:cNvPr id="12303" name="正方形/長方形 12302"/>
          <p:cNvSpPr/>
          <p:nvPr/>
        </p:nvSpPr>
        <p:spPr>
          <a:xfrm>
            <a:off x="4658325" y="6084004"/>
            <a:ext cx="4306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</a:rPr>
              <a:t>No Observable Effect Level (NOEL)</a:t>
            </a:r>
          </a:p>
        </p:txBody>
      </p:sp>
      <p:sp>
        <p:nvSpPr>
          <p:cNvPr id="12304" name="右矢印 12303"/>
          <p:cNvSpPr/>
          <p:nvPr/>
        </p:nvSpPr>
        <p:spPr bwMode="auto">
          <a:xfrm>
            <a:off x="4067944" y="6093296"/>
            <a:ext cx="558800" cy="327126"/>
          </a:xfrm>
          <a:prstGeom prst="rightArrow">
            <a:avLst>
              <a:gd name="adj1" fmla="val 50000"/>
              <a:gd name="adj2" fmla="val 69411"/>
            </a:avLst>
          </a:prstGeom>
          <a:solidFill>
            <a:srgbClr val="FF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572913" y="4037806"/>
            <a:ext cx="591829" cy="32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day1</a:t>
            </a:r>
            <a:endParaRPr kumimoji="1" lang="ja-JP" altLang="en-US" sz="1400" b="1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2156851" y="4050506"/>
            <a:ext cx="591829" cy="310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day2</a:t>
            </a:r>
            <a:endParaRPr kumimoji="1" lang="ja-JP" altLang="en-US" sz="1400" b="1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793889" y="4050506"/>
            <a:ext cx="591829" cy="310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/>
              <a:t>day3</a:t>
            </a:r>
            <a:endParaRPr kumimoji="1" lang="ja-JP" altLang="en-US" sz="1400" b="1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870656" y="4037806"/>
            <a:ext cx="633507" cy="310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err="1"/>
              <a:t>DayX</a:t>
            </a:r>
            <a:endParaRPr kumimoji="1" lang="ja-JP" altLang="en-US" sz="1400" b="1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771800" y="4941168"/>
            <a:ext cx="335292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FF0000"/>
                </a:solidFill>
              </a:rPr>
              <a:t>Monitoring during the study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Body weight, Food intake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Water consumption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General behavior</a:t>
            </a:r>
            <a:endParaRPr lang="ja-JP" altLang="en-US" sz="1800" dirty="0">
              <a:solidFill>
                <a:srgbClr val="006600"/>
              </a:solidFill>
            </a:endParaRPr>
          </a:p>
        </p:txBody>
      </p:sp>
      <p:sp>
        <p:nvSpPr>
          <p:cNvPr id="37" name="左中かっこ 36"/>
          <p:cNvSpPr/>
          <p:nvPr/>
        </p:nvSpPr>
        <p:spPr bwMode="auto">
          <a:xfrm rot="16200000" flipV="1">
            <a:off x="3884190" y="2360190"/>
            <a:ext cx="353462" cy="4832158"/>
          </a:xfrm>
          <a:prstGeom prst="leftBrace">
            <a:avLst>
              <a:gd name="adj1" fmla="val 37365"/>
              <a:gd name="adj2" fmla="val 50000"/>
            </a:avLst>
          </a:prstGeom>
          <a:noFill/>
          <a:ln w="2540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tabLst/>
            </a:pPr>
            <a:endParaRPr kumimoji="1" lang="ja-JP" altLang="en-US" sz="2400" b="1" i="0" u="none" strike="noStrike" cap="none" normalizeH="0" baseline="0">
              <a:ln>
                <a:noFill/>
              </a:ln>
              <a:solidFill>
                <a:srgbClr val="000099"/>
              </a:solidFill>
              <a:effectLst/>
              <a:latin typeface="Arial" charset="0"/>
              <a:ea typeface="HGPｺﾞｼｯｸE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5725468" y="4931759"/>
            <a:ext cx="331102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FF0000"/>
                </a:solidFill>
              </a:rPr>
              <a:t>Terminal monitoring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Hematology, Clinical chemistry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Urinalysis, Histopathology</a:t>
            </a:r>
          </a:p>
          <a:p>
            <a:pPr>
              <a:lnSpc>
                <a:spcPct val="90000"/>
              </a:lnSpc>
            </a:pPr>
            <a:r>
              <a:rPr lang="en-US" altLang="ja-JP" sz="1800" dirty="0">
                <a:solidFill>
                  <a:srgbClr val="006600"/>
                </a:solidFill>
              </a:rPr>
              <a:t>Neurological examination</a:t>
            </a:r>
          </a:p>
        </p:txBody>
      </p:sp>
      <p:cxnSp>
        <p:nvCxnSpPr>
          <p:cNvPr id="45" name="直線矢印コネクタ 44"/>
          <p:cNvCxnSpPr/>
          <p:nvPr/>
        </p:nvCxnSpPr>
        <p:spPr bwMode="auto">
          <a:xfrm>
            <a:off x="6516216" y="4365104"/>
            <a:ext cx="288032" cy="576064"/>
          </a:xfrm>
          <a:prstGeom prst="straightConnector1">
            <a:avLst/>
          </a:prstGeom>
          <a:noFill/>
          <a:ln w="28575" cap="flat" cmpd="sng" algn="ctr">
            <a:solidFill>
              <a:srgbClr val="0000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7" name="直線矢印コネクタ 56"/>
          <p:cNvCxnSpPr/>
          <p:nvPr/>
        </p:nvCxnSpPr>
        <p:spPr bwMode="auto">
          <a:xfrm flipH="1">
            <a:off x="7956376" y="4293096"/>
            <a:ext cx="720080" cy="648072"/>
          </a:xfrm>
          <a:prstGeom prst="straightConnector1">
            <a:avLst/>
          </a:prstGeom>
          <a:noFill/>
          <a:ln w="28575" cap="flat" cmpd="sng" algn="ctr">
            <a:solidFill>
              <a:srgbClr val="0000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4" name="円形吹き出し 13"/>
          <p:cNvSpPr/>
          <p:nvPr/>
        </p:nvSpPr>
        <p:spPr>
          <a:xfrm>
            <a:off x="107504" y="4941168"/>
            <a:ext cx="2592288" cy="1296144"/>
          </a:xfrm>
          <a:prstGeom prst="wedgeEllipseCallout">
            <a:avLst>
              <a:gd name="adj1" fmla="val 53395"/>
              <a:gd name="adj2" fmla="val 37237"/>
            </a:avLst>
          </a:prstGeom>
          <a:solidFill>
            <a:srgbClr val="FFFF00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b="1" i="1" dirty="0">
                <a:solidFill>
                  <a:schemeClr val="tx1"/>
                </a:solidFill>
              </a:rPr>
              <a:t>How to use these complex data for categorization?</a:t>
            </a:r>
            <a:endParaRPr lang="ja-JP" altLang="en-US" b="1" i="1" dirty="0">
              <a:solidFill>
                <a:schemeClr val="tx1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088ED-379F-41BE-B9B6-8411EFFF7913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30031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3"/>
          <p:cNvSpPr>
            <a:spLocks noChangeArrowheads="1"/>
          </p:cNvSpPr>
          <p:nvPr/>
        </p:nvSpPr>
        <p:spPr bwMode="auto">
          <a:xfrm>
            <a:off x="179512" y="214413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4000" b="1" dirty="0">
                <a:solidFill>
                  <a:srgbClr val="000099"/>
                </a:solidFill>
                <a:ea typeface="ＭＳ ゴシック" pitchFamily="49" charset="-128"/>
              </a:rPr>
              <a:t>Structure of HESS System</a:t>
            </a:r>
          </a:p>
        </p:txBody>
      </p:sp>
      <p:pic>
        <p:nvPicPr>
          <p:cNvPr id="7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421" y="1556792"/>
            <a:ext cx="6880971" cy="47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テキスト ボックス 75"/>
          <p:cNvSpPr txBox="1"/>
          <p:nvPr/>
        </p:nvSpPr>
        <p:spPr>
          <a:xfrm>
            <a:off x="770185" y="6381328"/>
            <a:ext cx="83738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/>
              <a:t>Hayashi, M. and Sakuratani, Y. 2011. Development of an Evaluation Support System for Estimating Repeated Dose Toxicity of Chemicals Based on Chemical Structure. In: New Horizons in toxicity Prediction. Wilson, A. G. E. ed., Royal Society of Chemistry: Chap. 3.</a:t>
            </a:r>
            <a:endParaRPr kumimoji="1" lang="ja-JP" altLang="en-US" sz="1050" dirty="0"/>
          </a:p>
        </p:txBody>
      </p:sp>
      <p:sp>
        <p:nvSpPr>
          <p:cNvPr id="77" name="正方形/長方形 76"/>
          <p:cNvSpPr/>
          <p:nvPr/>
        </p:nvSpPr>
        <p:spPr>
          <a:xfrm>
            <a:off x="395536" y="838453"/>
            <a:ext cx="8091376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>
                <a:solidFill>
                  <a:srgbClr val="FF0000"/>
                </a:solidFill>
              </a:rPr>
              <a:t>HESS is a stand alone system available at the following web site.</a:t>
            </a:r>
          </a:p>
          <a:p>
            <a:pPr algn="ctr"/>
            <a:r>
              <a:rPr lang="en-US" altLang="ja-JP" sz="2000" dirty="0">
                <a:solidFill>
                  <a:srgbClr val="FF0000"/>
                </a:solidFill>
              </a:rPr>
              <a:t>http://www.safe.nite.go.jp/english/kasinn/qsar/hess-e.html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9301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099" y="393700"/>
            <a:ext cx="8486775" cy="62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 altLang="ja-JP" sz="4000" b="1" dirty="0">
              <a:solidFill>
                <a:srgbClr val="000099"/>
              </a:solidFill>
              <a:ea typeface="ＭＳ ゴシック" pitchFamily="49" charset="-12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9512" y="188640"/>
            <a:ext cx="8784975" cy="10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ja-JP" sz="3600" b="1" dirty="0">
                <a:solidFill>
                  <a:srgbClr val="000099"/>
                </a:solidFill>
                <a:ea typeface="ＭＳ ゴシック" pitchFamily="49" charset="-128"/>
              </a:rPr>
              <a:t>Category Approach Support Function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0EBDE-AAF3-4A91-AD00-2DB6598765EB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691680" y="1628800"/>
            <a:ext cx="4025900" cy="4572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2000" tIns="72000" rIns="72000" bIns="72000">
            <a:spAutoFit/>
          </a:bodyPr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ja-JP" sz="2000" b="1" dirty="0">
                <a:latin typeface="Arial" charset="0"/>
              </a:rPr>
              <a:t>Target Chemical</a:t>
            </a:r>
            <a:endParaRPr lang="en-US" altLang="ja-JP" sz="20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H="1">
            <a:off x="1132880" y="1881212"/>
            <a:ext cx="544513" cy="15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V="1">
            <a:off x="1172568" y="4059262"/>
            <a:ext cx="577850" cy="15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67544" y="5733256"/>
            <a:ext cx="8345661" cy="46166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ja-JP" b="1" dirty="0">
                <a:solidFill>
                  <a:srgbClr val="FF0000"/>
                </a:solidFill>
                <a:latin typeface="Arial" charset="0"/>
              </a:rPr>
              <a:t>Sixty one categories for RDT are defined in the system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 rot="5400000">
            <a:off x="-1365051" y="3018656"/>
            <a:ext cx="4265612" cy="762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2000" tIns="72000" rIns="72000" bIns="72000" anchor="ctr" anchorCtr="1">
            <a:spAutoFit/>
          </a:bodyPr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ja-JP" sz="2000" b="1">
                <a:solidFill>
                  <a:srgbClr val="0000FF"/>
                </a:solidFill>
                <a:latin typeface="Arial" charset="0"/>
              </a:rPr>
              <a:t>Hazard Evaluation Support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US" altLang="ja-JP" sz="2000" b="1">
                <a:solidFill>
                  <a:srgbClr val="0000FF"/>
                </a:solidFill>
                <a:latin typeface="Arial" charset="0"/>
              </a:rPr>
              <a:t>System Integrated Platform</a:t>
            </a:r>
          </a:p>
        </p:txBody>
      </p:sp>
      <p:pic>
        <p:nvPicPr>
          <p:cNvPr id="11" name="Picture 2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7243" y="2738462"/>
            <a:ext cx="6926262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1748830" y="2309836"/>
            <a:ext cx="3676650" cy="43088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ja-JP"/>
            </a:defPPr>
            <a:lvl1pPr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1pPr>
            <a:lvl2pPr marL="4572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2pPr>
            <a:lvl3pPr marL="9144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3pPr>
            <a:lvl4pPr marL="13716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4pPr>
            <a:lvl5pPr marL="1828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rgbClr val="000000"/>
                </a:solidFill>
                <a:latin typeface="Arial" charset="0"/>
                <a:ea typeface="HGPｺﾞｼｯｸE" pitchFamily="50" charset="-128"/>
                <a:cs typeface="+mn-cs"/>
              </a:defRPr>
            </a:lvl9pPr>
          </a:lstStyle>
          <a:p>
            <a:r>
              <a:rPr lang="en-US" altLang="ja-JP" sz="2000" b="1" dirty="0">
                <a:solidFill>
                  <a:srgbClr val="0000CC"/>
                </a:solidFill>
                <a:latin typeface="Arial" charset="0"/>
              </a:rPr>
              <a:t>Candidate of category</a:t>
            </a:r>
          </a:p>
        </p:txBody>
      </p:sp>
    </p:spTree>
    <p:extLst>
      <p:ext uri="{BB962C8B-B14F-4D97-AF65-F5344CB8AC3E}">
        <p14:creationId xmlns:p14="http://schemas.microsoft.com/office/powerpoint/2010/main" val="2910485964"/>
      </p:ext>
    </p:extLst>
  </p:cSld>
  <p:clrMapOvr>
    <a:masterClrMapping/>
  </p:clrMapOvr>
</p:sld>
</file>

<file path=ppt/theme/theme1.xml><?xml version="1.0" encoding="utf-8"?>
<a:theme xmlns:a="http://schemas.openxmlformats.org/drawingml/2006/main" name="化学Ａ-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0C413AAF38AE242B748FD1AFBC07E82" ma:contentTypeVersion="16" ma:contentTypeDescription="新しいドキュメントを作成します。" ma:contentTypeScope="" ma:versionID="3bf49458b6efaa5582b45a9b9337e229">
  <xsd:schema xmlns:xsd="http://www.w3.org/2001/XMLSchema" xmlns:xs="http://www.w3.org/2001/XMLSchema" xmlns:p="http://schemas.microsoft.com/office/2006/metadata/properties" xmlns:ns2="55d2ebed-7b65-4ff1-801b-ff3b5b227f23" xmlns:ns3="53a0d16e-61ea-4b12-9050-db7af314fa17" targetNamespace="http://schemas.microsoft.com/office/2006/metadata/properties" ma:root="true" ma:fieldsID="c019500c82b50b1dc1d3af441fbce081" ns2:_="" ns3:_="">
    <xsd:import namespace="55d2ebed-7b65-4ff1-801b-ff3b5b227f23"/>
    <xsd:import namespace="53a0d16e-61ea-4b12-9050-db7af314fa1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2ebed-7b65-4ff1-801b-ff3b5b227f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504cc307-e267-42a8-b36a-5055329ecffa}" ma:internalName="TaxCatchAll" ma:showField="CatchAllData" ma:web="55d2ebed-7b65-4ff1-801b-ff3b5b227f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a0d16e-61ea-4b12-9050-db7af314fa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b78e8fe5-8736-4d74-8610-28b7c89aeb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3a0d16e-61ea-4b12-9050-db7af314fa17">
      <Terms xmlns="http://schemas.microsoft.com/office/infopath/2007/PartnerControls"/>
    </lcf76f155ced4ddcb4097134ff3c332f>
    <TaxCatchAll xmlns="55d2ebed-7b65-4ff1-801b-ff3b5b227f23" xsi:nil="true"/>
  </documentManagement>
</p:properties>
</file>

<file path=customXml/itemProps1.xml><?xml version="1.0" encoding="utf-8"?>
<ds:datastoreItem xmlns:ds="http://schemas.openxmlformats.org/officeDocument/2006/customXml" ds:itemID="{E3312AA5-BDB6-4249-9FC0-2DE599122E1A}"/>
</file>

<file path=customXml/itemProps2.xml><?xml version="1.0" encoding="utf-8"?>
<ds:datastoreItem xmlns:ds="http://schemas.openxmlformats.org/officeDocument/2006/customXml" ds:itemID="{FED32A1B-1D83-452B-941A-622C9C6C577D}"/>
</file>

<file path=customXml/itemProps3.xml><?xml version="1.0" encoding="utf-8"?>
<ds:datastoreItem xmlns:ds="http://schemas.openxmlformats.org/officeDocument/2006/customXml" ds:itemID="{1C9E24B8-AE3F-4C13-9459-FA16297BBF84}"/>
</file>

<file path=docMetadata/LabelInfo.xml><?xml version="1.0" encoding="utf-8"?>
<clbl:labelList xmlns:clbl="http://schemas.microsoft.com/office/2020/mipLabelMetadata">
  <clbl:label id="{adaa5536-69ce-47c5-88d6-91fc04df5cea}" enabled="0" method="" siteId="{adaa5536-69ce-47c5-88d6-91fc04df5ce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化学Ａ-3</Template>
  <TotalTime>1980</TotalTime>
  <Words>2044</Words>
  <Application>Microsoft Office PowerPoint</Application>
  <PresentationFormat>画面に合わせる (4:3)</PresentationFormat>
  <Paragraphs>280</Paragraphs>
  <Slides>33</Slides>
  <Notes>21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41" baseType="lpstr">
      <vt:lpstr>HGPｺﾞｼｯｸE</vt:lpstr>
      <vt:lpstr>ＭＳ Ｐ明朝</vt:lpstr>
      <vt:lpstr>ＭＳ ゴシック</vt:lpstr>
      <vt:lpstr>Arial</vt:lpstr>
      <vt:lpstr>Calibri</vt:lpstr>
      <vt:lpstr>Times New Roman</vt:lpstr>
      <vt:lpstr>Wingdings</vt:lpstr>
      <vt:lpstr>化学Ａ-3</vt:lpstr>
      <vt:lpstr>Overview of HESS</vt:lpstr>
      <vt:lpstr>PowerPoint プレゼンテーション</vt:lpstr>
      <vt:lpstr>1. The project of HESS and  the structure of HESS </vt:lpstr>
      <vt:lpstr>NEDO/METI (Japanese National Project): Development of Hazard Assessment Methodology  by Using Structure Activity Relationship Method</vt:lpstr>
      <vt:lpstr>PowerPoint プレゼンテーション</vt:lpstr>
      <vt:lpstr>Category Approach</vt:lpstr>
      <vt:lpstr>Repeated Dose Toxicity Test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Toxicity Mechanism DB</vt:lpstr>
      <vt:lpstr>Rat Metabolism Map and Simulator</vt:lpstr>
      <vt:lpstr>Human / Rat ADME DB</vt:lpstr>
      <vt:lpstr>Bayesian Net RDT  Prediction Model</vt:lpstr>
      <vt:lpstr>2. Development of  the Category Library on RDT</vt:lpstr>
      <vt:lpstr>Procedure of Categorization on RDT</vt:lpstr>
      <vt:lpstr>AOPs for Nitrobenzenes</vt:lpstr>
      <vt:lpstr>Confirmation of the observed toxicity in RDT test data related to the AOP (1) </vt:lpstr>
      <vt:lpstr>Confirmation of the observed toxicity in RDT test data related to the AOP (2) </vt:lpstr>
      <vt:lpstr>Confirmation of the observed toxicity in RDT test data related to the AOP (3) </vt:lpstr>
      <vt:lpstr>Nitrobenzene Category for Hemolytic Anemia</vt:lpstr>
      <vt:lpstr>Nitrobenzene Category for Hemolytic Anemia</vt:lpstr>
      <vt:lpstr>Definition of the Category of  Nitrobenzenes for Hemolytic Anemia</vt:lpstr>
      <vt:lpstr>PowerPoint プレゼンテーション</vt:lpstr>
      <vt:lpstr>Categories in HESS  (1)</vt:lpstr>
      <vt:lpstr>RDT Categories in HESS  (2)</vt:lpstr>
      <vt:lpstr>Reliability Rankings of Categories</vt:lpstr>
      <vt:lpstr>References</vt:lpstr>
      <vt:lpstr>PowerPoint プレゼンテーション</vt:lpstr>
      <vt:lpstr>Assumed Use of HESS</vt:lpstr>
      <vt:lpstr>Management of HESS</vt:lpstr>
      <vt:lpstr>Information</vt:lpstr>
    </vt:vector>
  </TitlesOfParts>
  <Company>NITE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製品評価技術基盤機構</dc:creator>
  <cp:lastModifiedBy>櫻谷　祐企</cp:lastModifiedBy>
  <cp:revision>209</cp:revision>
  <cp:lastPrinted>2014-03-11T09:32:47Z</cp:lastPrinted>
  <dcterms:created xsi:type="dcterms:W3CDTF">2013-07-17T05:26:58Z</dcterms:created>
  <dcterms:modified xsi:type="dcterms:W3CDTF">2026-06-10T07:49:55Z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0x010100B0C413AAF38AE242B748FD1AFBC07E82</vt:lpwstr>
  </property>
</Properties>
</file>