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74" r:id="rId3"/>
    <p:sldId id="370" r:id="rId4"/>
    <p:sldId id="363" r:id="rId5"/>
    <p:sldId id="372" r:id="rId6"/>
    <p:sldId id="375" r:id="rId7"/>
    <p:sldId id="376" r:id="rId8"/>
    <p:sldId id="360" r:id="rId9"/>
    <p:sldId id="366" r:id="rId10"/>
    <p:sldId id="365" r:id="rId11"/>
    <p:sldId id="364" r:id="rId12"/>
    <p:sldId id="361" r:id="rId13"/>
    <p:sldId id="362" r:id="rId14"/>
    <p:sldId id="377" r:id="rId15"/>
    <p:sldId id="378" r:id="rId1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83193" autoAdjust="0"/>
  </p:normalViewPr>
  <p:slideViewPr>
    <p:cSldViewPr>
      <p:cViewPr varScale="1">
        <p:scale>
          <a:sx n="113" d="100"/>
          <a:sy n="113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3BDC4-CB3A-4DA2-91B2-B27D216A13C7}" type="datetimeFigureOut">
              <a:rPr kumimoji="1" lang="ja-JP" altLang="en-US" smtClean="0"/>
              <a:pPr/>
              <a:t>2026/6/10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E02C4-17DD-4493-9C73-7975CEC08E9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315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6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5" name="図 4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6" name="図 5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grpSp>
        <p:nvGrpSpPr>
          <p:cNvPr id="7" name="グループ化 9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8" name="図 7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9" name="図 8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1224136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  <a:endParaRPr lang="ja-JP" altLang="en-US" dirty="0"/>
          </a:p>
        </p:txBody>
      </p:sp>
      <p:sp>
        <p:nvSpPr>
          <p:cNvPr id="10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62B5F-5E56-42B4-972E-AC6684BB4FB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11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C9D1-8645-4A57-89B3-8E4919FB68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43F32-5775-4037-AF57-9F0911BF79BF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48380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B492-9F74-4080-86BE-20F41EC94119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5" y="6492875"/>
            <a:ext cx="50020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1EA2D84-32F5-4AFF-95A8-490C3287F426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38D2D-1504-4F2B-9402-2526089A30FD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EF67-D96C-4B19-9F8B-5180975D3479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4509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B04DF3-B629-4811-AEE8-3205E358F2F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035A59-12CB-4F37-9001-3D1AD5F8AB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3" r:id="rId3"/>
    <p:sldLayoutId id="2147483665" r:id="rId4"/>
    <p:sldLayoutId id="2147483666" r:id="rId5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5" Type="http://schemas.openxmlformats.org/officeDocument/2006/relationships/image" Target="../media/image20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emf"/><Relationship Id="rId1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6.e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1.wmf"/><Relationship Id="rId21" Type="http://schemas.openxmlformats.org/officeDocument/2006/relationships/image" Target="../media/image30.e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8.emf"/><Relationship Id="rId2" Type="http://schemas.openxmlformats.org/officeDocument/2006/relationships/oleObject" Target="../embeddings/oleObject8.bin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5" Type="http://schemas.openxmlformats.org/officeDocument/2006/relationships/image" Target="../media/image27.e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9.e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4.emf"/><Relationship Id="rId14" Type="http://schemas.openxmlformats.org/officeDocument/2006/relationships/oleObject" Target="../embeddings/oleObject1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223962"/>
          </a:xfrm>
        </p:spPr>
        <p:txBody>
          <a:bodyPr/>
          <a:lstStyle/>
          <a:p>
            <a:r>
              <a:rPr lang="en-US" altLang="ja-JP" sz="5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Overview of HESS DB</a:t>
            </a:r>
            <a:endParaRPr lang="ja-JP" altLang="en-US" sz="5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 bwMode="auto">
          <a:xfrm>
            <a:off x="323528" y="4653136"/>
            <a:ext cx="864096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Chemical Management Center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ja-JP" sz="2800" dirty="0">
                <a:latin typeface="Arial" pitchFamily="34" charset="0"/>
                <a:ea typeface="+mj-ea"/>
                <a:cs typeface="Arial" pitchFamily="34" charset="0"/>
              </a:rPr>
              <a:t>National Institute of Technology and Evaluation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Japan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3C9D1-8645-4A57-89B3-8E4919FB68E9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738151" y="4077072"/>
            <a:ext cx="1811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i="1" dirty="0"/>
              <a:t>March</a:t>
            </a:r>
            <a:r>
              <a:rPr kumimoji="1" lang="en-US" altLang="ja-JP" sz="2400" i="1" dirty="0"/>
              <a:t> 2014</a:t>
            </a:r>
            <a:endParaRPr kumimoji="1" lang="ja-JP" altLang="en-US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kumimoji="1" lang="en-US" altLang="ja-JP" sz="3600" b="1" dirty="0"/>
              <a:t>Getting toxicity information </a:t>
            </a:r>
            <a:br>
              <a:rPr kumimoji="1" lang="en-US" altLang="ja-JP" sz="3600" b="1" dirty="0"/>
            </a:br>
            <a:r>
              <a:rPr kumimoji="1" lang="en-US" altLang="ja-JP" sz="3600" b="1" dirty="0"/>
              <a:t>(Dose-response relationship)</a:t>
            </a:r>
            <a:endParaRPr kumimoji="1" lang="ja-JP" altLang="en-US" sz="3600" b="1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pic>
        <p:nvPicPr>
          <p:cNvPr id="6" name="Picture 2" descr="C:\Documents and Settings\YTNH0910\Application Data\PixelMetrics\CaptureWiz\Temp\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0" y="1268760"/>
            <a:ext cx="416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Histopathology data (survived male)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5364088" y="3717032"/>
            <a:ext cx="6160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6444208" y="3717032"/>
            <a:ext cx="616068" cy="50405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372200" y="4293096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B0F0"/>
                </a:solidFill>
              </a:rPr>
              <a:t>Statistically significant</a:t>
            </a:r>
            <a:endParaRPr kumimoji="1" lang="ja-JP" altLang="en-US" dirty="0">
              <a:solidFill>
                <a:srgbClr val="00B0F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91880" y="4293096"/>
            <a:ext cx="28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Flag: toxic sign by experts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>
          <a:xfrm>
            <a:off x="539552" y="2204864"/>
            <a:ext cx="7848872" cy="36004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Search conditions: 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RBC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↓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HCT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↓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↓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spleen, pigment deposition, F1 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755650" y="3263874"/>
          <a:ext cx="1674813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1674495" imgH="890969" progId="ChemDraw.Document.6.0">
                  <p:embed/>
                </p:oleObj>
              </mc:Choice>
              <mc:Fallback>
                <p:oleObj name="CS ChemDraw Drawing" r:id="rId2" imgW="1674495" imgH="890969" progId="ChemDraw.Document.6.0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263874"/>
                        <a:ext cx="1674813" cy="89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987675" y="3120999"/>
          <a:ext cx="138112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1381887" imgH="1060704" progId="ChemDraw.Document.6.0">
                  <p:embed/>
                </p:oleObj>
              </mc:Choice>
              <mc:Fallback>
                <p:oleObj name="CS ChemDraw Drawing" r:id="rId4" imgW="1381887" imgH="1060704" progId="ChemDraw.Document.6.0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120999"/>
                        <a:ext cx="1381125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4572000" y="3120999"/>
          <a:ext cx="171132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1711071" imgH="1060132" progId="ChemDraw.Document.6.0">
                  <p:embed/>
                </p:oleObj>
              </mc:Choice>
              <mc:Fallback>
                <p:oleObj name="CS ChemDraw Drawing" r:id="rId6" imgW="1711071" imgH="1060132" progId="ChemDraw.Document.6.0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120999"/>
                        <a:ext cx="1711325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6659563" y="3263874"/>
          <a:ext cx="15938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1593342" imgH="688657" progId="ChemDraw.Document.6.0">
                  <p:embed/>
                </p:oleObj>
              </mc:Choice>
              <mc:Fallback>
                <p:oleObj name="CS ChemDraw Drawing" r:id="rId8" imgW="1593342" imgH="688657" progId="ChemDraw.Document.6.0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3263874"/>
                        <a:ext cx="159385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900113" y="4763542"/>
          <a:ext cx="138588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0" imgW="1386459" imgH="1401318" progId="ChemDraw.Document.6.0">
                  <p:embed/>
                </p:oleObj>
              </mc:Choice>
              <mc:Fallback>
                <p:oleObj name="CS ChemDraw Drawing" r:id="rId10" imgW="1386459" imgH="1401318" progId="ChemDraw.Document.6.0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763542"/>
                        <a:ext cx="138588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2916238" y="4893717"/>
          <a:ext cx="1050925" cy="127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2" imgW="1051560" imgH="1272159" progId="ChemDraw.Document.6.0">
                  <p:embed/>
                </p:oleObj>
              </mc:Choice>
              <mc:Fallback>
                <p:oleObj name="CS ChemDraw Drawing" r:id="rId12" imgW="1051560" imgH="1272159" progId="ChemDraw.Document.6.0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4893717"/>
                        <a:ext cx="1050925" cy="127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4643438" y="4906416"/>
          <a:ext cx="1674812" cy="12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4" imgW="1674495" imgH="1258443" progId="ChemDraw.Document.6.0">
                  <p:embed/>
                </p:oleObj>
              </mc:Choice>
              <mc:Fallback>
                <p:oleObj name="CS ChemDraw Drawing" r:id="rId14" imgW="1674495" imgH="1258443" progId="ChemDraw.Document.6.0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4906416"/>
                        <a:ext cx="1674812" cy="1258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11188" y="2996555"/>
            <a:ext cx="1944687" cy="17285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2555875" y="2996555"/>
            <a:ext cx="1944688" cy="17285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4500563" y="2996555"/>
            <a:ext cx="1943100" cy="17285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6443663" y="2996555"/>
            <a:ext cx="1944687" cy="17285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611188" y="4725143"/>
            <a:ext cx="1944687" cy="17994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2555875" y="4725143"/>
            <a:ext cx="1944688" cy="17994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4500563" y="4725143"/>
            <a:ext cx="1943100" cy="17994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2" name="正方形/長方形 28"/>
          <p:cNvSpPr>
            <a:spLocks noChangeArrowheads="1"/>
          </p:cNvSpPr>
          <p:nvPr/>
        </p:nvSpPr>
        <p:spPr bwMode="auto">
          <a:xfrm>
            <a:off x="755965" y="4344962"/>
            <a:ext cx="17075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3,4-Dimethylaniline</a:t>
            </a:r>
            <a:endParaRPr lang="ja-JP" altLang="en-US" sz="1400" dirty="0"/>
          </a:p>
        </p:txBody>
      </p:sp>
      <p:sp>
        <p:nvSpPr>
          <p:cNvPr id="23" name="正方形/長方形 29"/>
          <p:cNvSpPr>
            <a:spLocks noChangeArrowheads="1"/>
          </p:cNvSpPr>
          <p:nvPr/>
        </p:nvSpPr>
        <p:spPr bwMode="auto">
          <a:xfrm>
            <a:off x="2771898" y="4344962"/>
            <a:ext cx="14189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N-</a:t>
            </a:r>
            <a:r>
              <a:rPr lang="en-US" altLang="ja-JP" sz="1400" dirty="0" err="1"/>
              <a:t>Methylaniline</a:t>
            </a:r>
            <a:endParaRPr lang="ja-JP" altLang="en-US" sz="1400" dirty="0"/>
          </a:p>
        </p:txBody>
      </p:sp>
      <p:sp>
        <p:nvSpPr>
          <p:cNvPr id="24" name="正方形/長方形 30"/>
          <p:cNvSpPr>
            <a:spLocks noChangeArrowheads="1"/>
          </p:cNvSpPr>
          <p:nvPr/>
        </p:nvSpPr>
        <p:spPr bwMode="auto">
          <a:xfrm>
            <a:off x="4787850" y="4344962"/>
            <a:ext cx="12907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N-</a:t>
            </a:r>
            <a:r>
              <a:rPr lang="en-US" altLang="ja-JP" sz="1400" dirty="0" err="1"/>
              <a:t>Ethylaniline</a:t>
            </a:r>
            <a:endParaRPr lang="ja-JP" altLang="en-US" sz="1400" dirty="0"/>
          </a:p>
        </p:txBody>
      </p:sp>
      <p:sp>
        <p:nvSpPr>
          <p:cNvPr id="25" name="正方形/長方形 31"/>
          <p:cNvSpPr>
            <a:spLocks noChangeArrowheads="1"/>
          </p:cNvSpPr>
          <p:nvPr/>
        </p:nvSpPr>
        <p:spPr bwMode="auto">
          <a:xfrm>
            <a:off x="6443710" y="4344962"/>
            <a:ext cx="19271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Ethyl methyl </a:t>
            </a:r>
            <a:r>
              <a:rPr lang="en-US" altLang="ja-JP" sz="1400" dirty="0" err="1"/>
              <a:t>ketoxime</a:t>
            </a:r>
            <a:endParaRPr lang="ja-JP" altLang="en-US" sz="1400" dirty="0"/>
          </a:p>
        </p:txBody>
      </p:sp>
      <p:sp>
        <p:nvSpPr>
          <p:cNvPr id="26" name="正方形/長方形 32"/>
          <p:cNvSpPr>
            <a:spLocks noChangeArrowheads="1"/>
          </p:cNvSpPr>
          <p:nvPr/>
        </p:nvSpPr>
        <p:spPr bwMode="auto">
          <a:xfrm>
            <a:off x="539426" y="6145559"/>
            <a:ext cx="20040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1-Methoxynaphthalene</a:t>
            </a:r>
            <a:endParaRPr lang="ja-JP" altLang="en-US" sz="1400" dirty="0"/>
          </a:p>
        </p:txBody>
      </p:sp>
      <p:sp>
        <p:nvSpPr>
          <p:cNvPr id="27" name="正方形/長方形 33"/>
          <p:cNvSpPr>
            <a:spLocks noChangeArrowheads="1"/>
          </p:cNvSpPr>
          <p:nvPr/>
        </p:nvSpPr>
        <p:spPr bwMode="auto">
          <a:xfrm>
            <a:off x="2648265" y="6145559"/>
            <a:ext cx="17075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2,3-Dimethylaniline</a:t>
            </a:r>
            <a:endParaRPr lang="ja-JP" altLang="en-US" sz="1400" dirty="0"/>
          </a:p>
        </p:txBody>
      </p:sp>
      <p:sp>
        <p:nvSpPr>
          <p:cNvPr id="28" name="正方形/長方形 34"/>
          <p:cNvSpPr>
            <a:spLocks noChangeArrowheads="1"/>
          </p:cNvSpPr>
          <p:nvPr/>
        </p:nvSpPr>
        <p:spPr bwMode="auto">
          <a:xfrm>
            <a:off x="4572315" y="6145559"/>
            <a:ext cx="17075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/>
              <a:t>3,5-Dimethylaniline</a:t>
            </a:r>
            <a:endParaRPr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443663" y="4725143"/>
            <a:ext cx="1944687" cy="17994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0" name="コンテンツ プレースホルダ 2"/>
          <p:cNvSpPr txBox="1">
            <a:spLocks/>
          </p:cNvSpPr>
          <p:nvPr/>
        </p:nvSpPr>
        <p:spPr bwMode="auto">
          <a:xfrm>
            <a:off x="6948488" y="5517356"/>
            <a:ext cx="863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ja-JP" altLang="en-US" sz="1050" dirty="0">
                <a:latin typeface="Times New Roman"/>
                <a:ea typeface="+mn-ea"/>
                <a:cs typeface="Times New Roman"/>
              </a:rPr>
              <a:t>●　●　●</a:t>
            </a:r>
            <a:endParaRPr lang="ja-JP" altLang="en-US" sz="1050" dirty="0">
              <a:latin typeface="+mn-lt"/>
              <a:ea typeface="+mn-ea"/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0" y="2852936"/>
            <a:ext cx="914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Finding category candidates and structural alerts</a:t>
            </a:r>
            <a:endParaRPr kumimoji="1" lang="ja-JP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テキスト ボックス 32"/>
          <p:cNvSpPr txBox="1">
            <a:spLocks noChangeArrowheads="1"/>
          </p:cNvSpPr>
          <p:nvPr/>
        </p:nvSpPr>
        <p:spPr bwMode="auto">
          <a:xfrm>
            <a:off x="179512" y="1628800"/>
            <a:ext cx="5698996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/>
              <a:t>Search with parameter &amp; </a:t>
            </a:r>
            <a:r>
              <a:rPr lang="en-US" altLang="ja-JP" b="1" dirty="0" err="1"/>
              <a:t>histopathological</a:t>
            </a:r>
            <a:r>
              <a:rPr lang="en-US" altLang="ja-JP" b="1" dirty="0"/>
              <a:t> finding</a:t>
            </a:r>
            <a:endParaRPr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Finding category candidates and structural alerts (cont.)</a:t>
            </a:r>
            <a:endParaRPr kumimoji="1" lang="ja-JP" altLang="en-US" b="1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>
          <a:xfrm>
            <a:off x="457200" y="1600200"/>
            <a:ext cx="3034680" cy="533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テキスト ボックス 7"/>
          <p:cNvSpPr txBox="1">
            <a:spLocks noChangeArrowheads="1"/>
          </p:cNvSpPr>
          <p:nvPr/>
        </p:nvSpPr>
        <p:spPr bwMode="auto">
          <a:xfrm>
            <a:off x="179512" y="1628800"/>
            <a:ext cx="250581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/>
              <a:t>Sub-structure search</a:t>
            </a:r>
            <a:endParaRPr lang="ja-JP" altLang="en-US" b="1" dirty="0"/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3275856" y="1844824"/>
          <a:ext cx="16017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1602000" imgH="392040" progId="ChemDraw.Document.6.0">
                  <p:embed/>
                </p:oleObj>
              </mc:Choice>
              <mc:Fallback>
                <p:oleObj name="CS ChemDraw Drawing" r:id="rId2" imgW="1602000" imgH="392040" progId="ChemDraw.Document.6.0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1844824"/>
                        <a:ext cx="1601788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39750" y="2781300"/>
          <a:ext cx="192246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1923098" imgH="691515" progId="ChemDraw.Document.6.0">
                  <p:embed/>
                </p:oleObj>
              </mc:Choice>
              <mc:Fallback>
                <p:oleObj name="CS ChemDraw Drawing" r:id="rId4" imgW="1923098" imgH="691515" progId="ChemDraw.Document.6.0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781300"/>
                        <a:ext cx="1922463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5508625" y="2927350"/>
          <a:ext cx="33782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8963978" imgH="1147572" progId="ChemDraw.Document.6.0">
                  <p:embed/>
                </p:oleObj>
              </mc:Choice>
              <mc:Fallback>
                <p:oleObj name="CS ChemDraw Drawing" r:id="rId6" imgW="8963978" imgH="1147572" progId="ChemDraw.Document.6.0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2927350"/>
                        <a:ext cx="33782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827088" y="4221088"/>
          <a:ext cx="2035175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2034540" imgH="764667" progId="ChemDraw.Document.6.0">
                  <p:embed/>
                </p:oleObj>
              </mc:Choice>
              <mc:Fallback>
                <p:oleObj name="CS ChemDraw Drawing" r:id="rId8" imgW="2034540" imgH="764667" progId="ChemDraw.Document.6.0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221088"/>
                        <a:ext cx="2035175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6"/>
          <p:cNvSpPr txBox="1">
            <a:spLocks noChangeArrowheads="1"/>
          </p:cNvSpPr>
          <p:nvPr/>
        </p:nvSpPr>
        <p:spPr bwMode="auto">
          <a:xfrm>
            <a:off x="611560" y="4941764"/>
            <a:ext cx="2474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/>
              <a:t>NOEL </a:t>
            </a:r>
            <a:r>
              <a:rPr lang="en-US" altLang="ja-JP" b="1" dirty="0">
                <a:cs typeface="Arial" charset="0"/>
              </a:rPr>
              <a:t>≥ </a:t>
            </a:r>
            <a:r>
              <a:rPr lang="en-US" altLang="ja-JP" b="1" dirty="0"/>
              <a:t>1000mg/kg/d</a:t>
            </a:r>
            <a:endParaRPr lang="ja-JP" altLang="en-US" b="1" dirty="0"/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/>
        </p:nvGraphicFramePr>
        <p:xfrm>
          <a:off x="3708400" y="4221088"/>
          <a:ext cx="1922463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0" imgW="1922526" imgH="689801" progId="ChemDraw.Document.6.0">
                  <p:embed/>
                </p:oleObj>
              </mc:Choice>
              <mc:Fallback>
                <p:oleObj name="CS ChemDraw Drawing" r:id="rId10" imgW="1922526" imgH="689801" progId="ChemDraw.Document.6.0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221088"/>
                        <a:ext cx="1922463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6588125" y="4436988"/>
          <a:ext cx="15938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2" imgW="1593914" imgH="383476" progId="ChemDraw.Document.6.0">
                  <p:embed/>
                </p:oleObj>
              </mc:Choice>
              <mc:Fallback>
                <p:oleObj name="CS ChemDraw Drawing" r:id="rId12" imgW="1593914" imgH="383476" progId="ChemDraw.Document.6.0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4436988"/>
                        <a:ext cx="159385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468313" y="5660553"/>
          <a:ext cx="19240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4" imgW="1924812" imgH="384048" progId="ChemDraw.Document.6.0">
                  <p:embed/>
                </p:oleObj>
              </mc:Choice>
              <mc:Fallback>
                <p:oleObj name="CS ChemDraw Drawing" r:id="rId14" imgW="1924812" imgH="384048" progId="ChemDraw.Document.6.0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5660553"/>
                        <a:ext cx="192405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2"/>
          <p:cNvSpPr txBox="1">
            <a:spLocks noChangeArrowheads="1"/>
          </p:cNvSpPr>
          <p:nvPr/>
        </p:nvSpPr>
        <p:spPr bwMode="auto">
          <a:xfrm>
            <a:off x="539552" y="6092353"/>
            <a:ext cx="21210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</a:rPr>
              <a:t>testicular atrophy</a:t>
            </a:r>
            <a:endParaRPr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3"/>
          <p:cNvSpPr txBox="1">
            <a:spLocks noChangeArrowheads="1"/>
          </p:cNvSpPr>
          <p:nvPr/>
        </p:nvSpPr>
        <p:spPr bwMode="auto">
          <a:xfrm>
            <a:off x="3707904" y="6092353"/>
            <a:ext cx="1338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rgbClr val="FF0000"/>
                </a:solidFill>
              </a:rPr>
              <a:t>Hemolysis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24" name="Object 11"/>
          <p:cNvGraphicFramePr>
            <a:graphicFrameLocks noChangeAspect="1"/>
          </p:cNvGraphicFramePr>
          <p:nvPr/>
        </p:nvGraphicFramePr>
        <p:xfrm>
          <a:off x="2995613" y="5589116"/>
          <a:ext cx="25844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6" imgW="2584323" imgH="385191" progId="ChemDraw.Document.6.0">
                  <p:embed/>
                </p:oleObj>
              </mc:Choice>
              <mc:Fallback>
                <p:oleObj name="CS ChemDraw Drawing" r:id="rId16" imgW="2584323" imgH="385191" progId="ChemDraw.Document.6.0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613" y="5589116"/>
                        <a:ext cx="2584450" cy="38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テキスト ボックス 26"/>
          <p:cNvSpPr txBox="1">
            <a:spLocks noChangeArrowheads="1"/>
          </p:cNvSpPr>
          <p:nvPr/>
        </p:nvSpPr>
        <p:spPr bwMode="auto">
          <a:xfrm>
            <a:off x="6300192" y="6092353"/>
            <a:ext cx="2168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</a:rPr>
              <a:t>Testicular atrophy</a:t>
            </a:r>
            <a:endParaRPr lang="ja-JP" alt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26" name="Object 13"/>
          <p:cNvGraphicFramePr>
            <a:graphicFrameLocks noChangeAspect="1"/>
          </p:cNvGraphicFramePr>
          <p:nvPr/>
        </p:nvGraphicFramePr>
        <p:xfrm>
          <a:off x="6516688" y="5516091"/>
          <a:ext cx="133826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8" imgW="1337882" imgH="522351" progId="ChemDraw.Document.6.0">
                  <p:embed/>
                </p:oleObj>
              </mc:Choice>
              <mc:Fallback>
                <p:oleObj name="CS ChemDraw Drawing" r:id="rId18" imgW="1337882" imgH="522351" progId="ChemDraw.Document.6.0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516091"/>
                        <a:ext cx="1338262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4"/>
          <p:cNvGraphicFramePr>
            <a:graphicFrameLocks noChangeAspect="1"/>
          </p:cNvGraphicFramePr>
          <p:nvPr/>
        </p:nvGraphicFramePr>
        <p:xfrm>
          <a:off x="3276600" y="2782888"/>
          <a:ext cx="156527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0" imgW="1564767" imgH="717233" progId="ChemDraw.Document.6.0">
                  <p:embed/>
                </p:oleObj>
              </mc:Choice>
              <mc:Fallback>
                <p:oleObj name="CS ChemDraw Drawing" r:id="rId20" imgW="1564767" imgH="717233" progId="ChemDraw.Document.6.0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782888"/>
                        <a:ext cx="1565275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987824" y="1700808"/>
            <a:ext cx="2160587" cy="7201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29" name="直線コネクタ 28"/>
          <p:cNvCxnSpPr/>
          <p:nvPr/>
        </p:nvCxnSpPr>
        <p:spPr>
          <a:xfrm>
            <a:off x="0" y="2565400"/>
            <a:ext cx="914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正方形/長方形 29"/>
          <p:cNvSpPr/>
          <p:nvPr/>
        </p:nvSpPr>
        <p:spPr>
          <a:xfrm>
            <a:off x="179388" y="2708920"/>
            <a:ext cx="2520950" cy="13677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2700338" y="2708920"/>
            <a:ext cx="2519362" cy="13677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2" name="正方形/長方形 31"/>
          <p:cNvSpPr/>
          <p:nvPr/>
        </p:nvSpPr>
        <p:spPr>
          <a:xfrm>
            <a:off x="5219700" y="2708920"/>
            <a:ext cx="3673475" cy="13677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179388" y="4076700"/>
            <a:ext cx="3240087" cy="1296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4" name="正方形/長方形 33"/>
          <p:cNvSpPr/>
          <p:nvPr/>
        </p:nvSpPr>
        <p:spPr>
          <a:xfrm>
            <a:off x="3419475" y="4076700"/>
            <a:ext cx="2447925" cy="1296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5" name="正方形/長方形 34"/>
          <p:cNvSpPr/>
          <p:nvPr/>
        </p:nvSpPr>
        <p:spPr>
          <a:xfrm>
            <a:off x="5867400" y="4076700"/>
            <a:ext cx="3025775" cy="1296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6" name="正方形/長方形 35"/>
          <p:cNvSpPr/>
          <p:nvPr/>
        </p:nvSpPr>
        <p:spPr>
          <a:xfrm>
            <a:off x="179388" y="5373216"/>
            <a:ext cx="2592387" cy="1152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2771775" y="5373216"/>
            <a:ext cx="3095625" cy="1152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5867400" y="5373216"/>
            <a:ext cx="3025775" cy="1152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9" name="テキスト ボックス 23"/>
          <p:cNvSpPr txBox="1">
            <a:spLocks noChangeArrowheads="1"/>
          </p:cNvSpPr>
          <p:nvPr/>
        </p:nvSpPr>
        <p:spPr bwMode="auto">
          <a:xfrm>
            <a:off x="3995936" y="4941168"/>
            <a:ext cx="1338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rgbClr val="FF0000"/>
                </a:solidFill>
              </a:rPr>
              <a:t>Hemolysis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40" name="テキスト ボックス 26"/>
          <p:cNvSpPr txBox="1">
            <a:spLocks noChangeArrowheads="1"/>
          </p:cNvSpPr>
          <p:nvPr/>
        </p:nvSpPr>
        <p:spPr bwMode="auto">
          <a:xfrm>
            <a:off x="6300192" y="4941168"/>
            <a:ext cx="2168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</a:rPr>
              <a:t>Testicular atrophy</a:t>
            </a:r>
            <a:endParaRPr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1" name="テキスト ボックス 23"/>
          <p:cNvSpPr txBox="1">
            <a:spLocks noChangeArrowheads="1"/>
          </p:cNvSpPr>
          <p:nvPr/>
        </p:nvSpPr>
        <p:spPr bwMode="auto">
          <a:xfrm>
            <a:off x="6588224" y="3573016"/>
            <a:ext cx="1338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rgbClr val="FF0000"/>
                </a:solidFill>
              </a:rPr>
              <a:t>Hemolysis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42" name="テキスト ボックス 26"/>
          <p:cNvSpPr txBox="1">
            <a:spLocks noChangeArrowheads="1"/>
          </p:cNvSpPr>
          <p:nvPr/>
        </p:nvSpPr>
        <p:spPr bwMode="auto">
          <a:xfrm>
            <a:off x="2843808" y="3573016"/>
            <a:ext cx="2168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</a:rPr>
              <a:t>Testicular atrophy</a:t>
            </a:r>
            <a:endParaRPr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3" name="テキスト ボックス 23"/>
          <p:cNvSpPr txBox="1">
            <a:spLocks noChangeArrowheads="1"/>
          </p:cNvSpPr>
          <p:nvPr/>
        </p:nvSpPr>
        <p:spPr bwMode="auto">
          <a:xfrm>
            <a:off x="755576" y="3573016"/>
            <a:ext cx="1338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rgbClr val="FF0000"/>
                </a:solidFill>
              </a:rPr>
              <a:t>Hemolysis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44" name="テキスト ボックス 16"/>
          <p:cNvSpPr txBox="1">
            <a:spLocks noChangeArrowheads="1"/>
          </p:cNvSpPr>
          <p:nvPr/>
        </p:nvSpPr>
        <p:spPr bwMode="auto">
          <a:xfrm>
            <a:off x="5436096" y="1844824"/>
            <a:ext cx="35573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/>
              <a:t>(Structure used for the search)</a:t>
            </a:r>
            <a:endParaRPr lang="ja-JP" alt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kumimoji="1" lang="en-US" altLang="ja-JP" sz="4000" b="1" dirty="0"/>
              <a:t>Category formation and data gap filling</a:t>
            </a:r>
            <a:endParaRPr kumimoji="1" lang="ja-JP" altLang="en-US" sz="4000" b="1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4516438" y="3419167"/>
            <a:ext cx="1460500" cy="1092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7019925" y="3830330"/>
            <a:ext cx="1901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u="sng" dirty="0">
                <a:solidFill>
                  <a:srgbClr val="FF00FF"/>
                </a:solidFill>
                <a:latin typeface="+mn-lt"/>
                <a:ea typeface="ＭＳ Ｐゴシック" pitchFamily="50" charset="-128"/>
              </a:rPr>
              <a:t>Data gap filling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-1588" y="3208030"/>
            <a:ext cx="1514476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solidFill>
                  <a:srgbClr val="FF33CC"/>
                </a:solidFill>
                <a:latin typeface="+mn-lt"/>
                <a:ea typeface="ＭＳ Ｐゴシック" pitchFamily="50" charset="-128"/>
              </a:rPr>
              <a:t>Untested chemical</a:t>
            </a:r>
            <a:endParaRPr lang="ja-JP" altLang="en-US" sz="2000" b="1" dirty="0">
              <a:solidFill>
                <a:srgbClr val="FF33CC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8" name="Line 27"/>
          <p:cNvSpPr>
            <a:spLocks noChangeShapeType="1"/>
          </p:cNvSpPr>
          <p:nvPr/>
        </p:nvSpPr>
        <p:spPr bwMode="auto">
          <a:xfrm>
            <a:off x="3605213" y="4066867"/>
            <a:ext cx="711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9" name="Oval 32"/>
          <p:cNvSpPr>
            <a:spLocks noChangeArrowheads="1"/>
          </p:cNvSpPr>
          <p:nvPr/>
        </p:nvSpPr>
        <p:spPr bwMode="auto">
          <a:xfrm>
            <a:off x="4452938" y="3330267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0" name="Oval 33"/>
          <p:cNvSpPr>
            <a:spLocks noChangeArrowheads="1"/>
          </p:cNvSpPr>
          <p:nvPr/>
        </p:nvSpPr>
        <p:spPr bwMode="auto">
          <a:xfrm>
            <a:off x="4872038" y="36096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1" name="Oval 34"/>
          <p:cNvSpPr>
            <a:spLocks noChangeArrowheads="1"/>
          </p:cNvSpPr>
          <p:nvPr/>
        </p:nvSpPr>
        <p:spPr bwMode="auto">
          <a:xfrm>
            <a:off x="4338638" y="4333567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2" name="Oval 35"/>
          <p:cNvSpPr>
            <a:spLocks noChangeArrowheads="1"/>
          </p:cNvSpPr>
          <p:nvPr/>
        </p:nvSpPr>
        <p:spPr bwMode="auto">
          <a:xfrm>
            <a:off x="5443538" y="42192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3" name="Oval 37"/>
          <p:cNvSpPr>
            <a:spLocks noChangeArrowheads="1"/>
          </p:cNvSpPr>
          <p:nvPr/>
        </p:nvSpPr>
        <p:spPr bwMode="auto">
          <a:xfrm>
            <a:off x="5710238" y="4460567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5075238" y="41430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5" name="Oval 39"/>
          <p:cNvSpPr>
            <a:spLocks noChangeArrowheads="1"/>
          </p:cNvSpPr>
          <p:nvPr/>
        </p:nvSpPr>
        <p:spPr bwMode="auto">
          <a:xfrm>
            <a:off x="5049838" y="4651067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6" name="Oval 40"/>
          <p:cNvSpPr>
            <a:spLocks noChangeArrowheads="1"/>
          </p:cNvSpPr>
          <p:nvPr/>
        </p:nvSpPr>
        <p:spPr bwMode="auto">
          <a:xfrm>
            <a:off x="4694238" y="40033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7" name="Oval 41"/>
          <p:cNvSpPr>
            <a:spLocks noChangeArrowheads="1"/>
          </p:cNvSpPr>
          <p:nvPr/>
        </p:nvSpPr>
        <p:spPr bwMode="auto">
          <a:xfrm>
            <a:off x="5659438" y="38763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5316538" y="3723967"/>
            <a:ext cx="152400" cy="152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679450" y="3939867"/>
            <a:ext cx="1524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0" name="Oval 47"/>
          <p:cNvSpPr>
            <a:spLocks noChangeArrowheads="1"/>
          </p:cNvSpPr>
          <p:nvPr/>
        </p:nvSpPr>
        <p:spPr bwMode="auto">
          <a:xfrm>
            <a:off x="1995488" y="33302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1" name="Oval 48"/>
          <p:cNvSpPr>
            <a:spLocks noChangeArrowheads="1"/>
          </p:cNvSpPr>
          <p:nvPr/>
        </p:nvSpPr>
        <p:spPr bwMode="auto">
          <a:xfrm>
            <a:off x="2414588" y="36096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2" name="Oval 49"/>
          <p:cNvSpPr>
            <a:spLocks noChangeArrowheads="1"/>
          </p:cNvSpPr>
          <p:nvPr/>
        </p:nvSpPr>
        <p:spPr bwMode="auto">
          <a:xfrm>
            <a:off x="1881188" y="43335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3" name="Oval 50"/>
          <p:cNvSpPr>
            <a:spLocks noChangeArrowheads="1"/>
          </p:cNvSpPr>
          <p:nvPr/>
        </p:nvSpPr>
        <p:spPr bwMode="auto">
          <a:xfrm>
            <a:off x="2986088" y="42192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4" name="Oval 51"/>
          <p:cNvSpPr>
            <a:spLocks noChangeArrowheads="1"/>
          </p:cNvSpPr>
          <p:nvPr/>
        </p:nvSpPr>
        <p:spPr bwMode="auto">
          <a:xfrm>
            <a:off x="3252788" y="44605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5" name="Oval 52"/>
          <p:cNvSpPr>
            <a:spLocks noChangeArrowheads="1"/>
          </p:cNvSpPr>
          <p:nvPr/>
        </p:nvSpPr>
        <p:spPr bwMode="auto">
          <a:xfrm>
            <a:off x="2617788" y="41430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6" name="Oval 53"/>
          <p:cNvSpPr>
            <a:spLocks noChangeArrowheads="1"/>
          </p:cNvSpPr>
          <p:nvPr/>
        </p:nvSpPr>
        <p:spPr bwMode="auto">
          <a:xfrm>
            <a:off x="2592388" y="46510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7" name="Oval 54"/>
          <p:cNvSpPr>
            <a:spLocks noChangeArrowheads="1"/>
          </p:cNvSpPr>
          <p:nvPr/>
        </p:nvSpPr>
        <p:spPr bwMode="auto">
          <a:xfrm>
            <a:off x="2236788" y="40033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8" name="Oval 55"/>
          <p:cNvSpPr>
            <a:spLocks noChangeArrowheads="1"/>
          </p:cNvSpPr>
          <p:nvPr/>
        </p:nvSpPr>
        <p:spPr bwMode="auto">
          <a:xfrm>
            <a:off x="3201988" y="38763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9" name="Oval 56"/>
          <p:cNvSpPr>
            <a:spLocks noChangeArrowheads="1"/>
          </p:cNvSpPr>
          <p:nvPr/>
        </p:nvSpPr>
        <p:spPr bwMode="auto">
          <a:xfrm>
            <a:off x="2859088" y="372396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3814763" y="2596842"/>
            <a:ext cx="2973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u="sng" dirty="0">
                <a:solidFill>
                  <a:srgbClr val="FF9933"/>
                </a:solidFill>
                <a:latin typeface="+mn-lt"/>
                <a:ea typeface="ＭＳ Ｐゴシック" pitchFamily="50" charset="-128"/>
              </a:rPr>
              <a:t>Category formation </a:t>
            </a:r>
            <a:r>
              <a:rPr lang="en-US" altLang="ja-JP" sz="2000" b="1" dirty="0">
                <a:solidFill>
                  <a:srgbClr val="FF9933"/>
                </a:solidFill>
                <a:latin typeface="+mn-lt"/>
                <a:ea typeface="ＭＳ Ｐゴシック" pitchFamily="50" charset="-128"/>
              </a:rPr>
              <a:t>based on the toxicity mechanism</a:t>
            </a:r>
          </a:p>
        </p:txBody>
      </p:sp>
      <p:sp>
        <p:nvSpPr>
          <p:cNvPr id="31" name="Oval 43"/>
          <p:cNvSpPr>
            <a:spLocks noChangeArrowheads="1"/>
          </p:cNvSpPr>
          <p:nvPr/>
        </p:nvSpPr>
        <p:spPr bwMode="auto">
          <a:xfrm>
            <a:off x="2522538" y="3955742"/>
            <a:ext cx="1524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2" name="Oval 43"/>
          <p:cNvSpPr>
            <a:spLocks noChangeArrowheads="1"/>
          </p:cNvSpPr>
          <p:nvPr/>
        </p:nvSpPr>
        <p:spPr bwMode="auto">
          <a:xfrm>
            <a:off x="4979988" y="3946217"/>
            <a:ext cx="1524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>
            <a:off x="6170613" y="4028767"/>
            <a:ext cx="711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4" name="Line 27"/>
          <p:cNvSpPr>
            <a:spLocks noChangeShapeType="1"/>
          </p:cNvSpPr>
          <p:nvPr/>
        </p:nvSpPr>
        <p:spPr bwMode="auto">
          <a:xfrm>
            <a:off x="1116013" y="4041467"/>
            <a:ext cx="711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5" name="Text Box 52"/>
          <p:cNvSpPr txBox="1">
            <a:spLocks noChangeArrowheads="1"/>
          </p:cNvSpPr>
          <p:nvPr/>
        </p:nvSpPr>
        <p:spPr bwMode="auto">
          <a:xfrm>
            <a:off x="1295400" y="2596842"/>
            <a:ext cx="2525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solidFill>
                  <a:srgbClr val="3399FF"/>
                </a:solidFill>
                <a:latin typeface="+mn-lt"/>
                <a:ea typeface="ＭＳ Ｐゴシック" pitchFamily="50" charset="-128"/>
              </a:rPr>
              <a:t>Grouping with tested structural analogs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7019925" y="2596842"/>
            <a:ext cx="1901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solidFill>
                  <a:srgbClr val="FF9933"/>
                </a:solidFill>
                <a:latin typeface="+mn-lt"/>
                <a:ea typeface="ＭＳ Ｐゴシック" pitchFamily="50" charset="-128"/>
              </a:rPr>
              <a:t>Toxicity prediction</a:t>
            </a:r>
            <a:endParaRPr lang="ja-JP" altLang="en-US" sz="2000" b="1" dirty="0">
              <a:solidFill>
                <a:srgbClr val="FF9933"/>
              </a:solidFill>
              <a:latin typeface="+mn-lt"/>
              <a:ea typeface="ＭＳ Ｐゴシック" pitchFamily="50" charset="-128"/>
            </a:endParaRPr>
          </a:p>
        </p:txBody>
      </p:sp>
      <p:cxnSp>
        <p:nvCxnSpPr>
          <p:cNvPr id="37" name="直線矢印コネクタ 36"/>
          <p:cNvCxnSpPr/>
          <p:nvPr/>
        </p:nvCxnSpPr>
        <p:spPr>
          <a:xfrm flipV="1">
            <a:off x="2838450" y="4768542"/>
            <a:ext cx="0" cy="433388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7970838" y="4552642"/>
            <a:ext cx="0" cy="647700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48"/>
          <p:cNvSpPr txBox="1">
            <a:spLocks noChangeArrowheads="1"/>
          </p:cNvSpPr>
          <p:nvPr/>
        </p:nvSpPr>
        <p:spPr bwMode="auto">
          <a:xfrm>
            <a:off x="4350986" y="5128905"/>
            <a:ext cx="2019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Expert judgment</a:t>
            </a:r>
          </a:p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with </a:t>
            </a:r>
            <a:r>
              <a:rPr lang="en-US" altLang="ja-JP" sz="2000" b="1" dirty="0">
                <a:solidFill>
                  <a:srgbClr val="00B050"/>
                </a:solidFill>
                <a:latin typeface="+mn-lt"/>
                <a:ea typeface="ＭＳ Ｐゴシック" pitchFamily="50" charset="-128"/>
              </a:rPr>
              <a:t>HESS DB</a:t>
            </a:r>
            <a:endParaRPr lang="ja-JP" altLang="en-US" sz="2000" b="1" dirty="0">
              <a:solidFill>
                <a:srgbClr val="00B05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40" name="テキスト ボックス 48"/>
          <p:cNvSpPr txBox="1">
            <a:spLocks noChangeArrowheads="1"/>
          </p:cNvSpPr>
          <p:nvPr/>
        </p:nvSpPr>
        <p:spPr bwMode="auto">
          <a:xfrm>
            <a:off x="7354888" y="5273367"/>
            <a:ext cx="1231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Reporting</a:t>
            </a:r>
          </a:p>
        </p:txBody>
      </p:sp>
      <p:sp>
        <p:nvSpPr>
          <p:cNvPr id="41" name="テキスト ボックス 48"/>
          <p:cNvSpPr txBox="1">
            <a:spLocks noChangeArrowheads="1"/>
          </p:cNvSpPr>
          <p:nvPr/>
        </p:nvSpPr>
        <p:spPr bwMode="auto">
          <a:xfrm>
            <a:off x="2005013" y="5128905"/>
            <a:ext cx="1379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Performed </a:t>
            </a:r>
          </a:p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by </a:t>
            </a:r>
            <a:r>
              <a:rPr lang="en-US" altLang="ja-JP" sz="2000" b="1" dirty="0">
                <a:solidFill>
                  <a:srgbClr val="0070C0"/>
                </a:solidFill>
                <a:latin typeface="+mn-lt"/>
                <a:ea typeface="ＭＳ Ｐゴシック" pitchFamily="50" charset="-128"/>
              </a:rPr>
              <a:t>HESS</a:t>
            </a:r>
            <a:endParaRPr lang="ja-JP" altLang="en-US" sz="2000" b="1" dirty="0">
              <a:solidFill>
                <a:srgbClr val="0070C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42" name="Oval 49"/>
          <p:cNvSpPr>
            <a:spLocks noChangeArrowheads="1"/>
          </p:cNvSpPr>
          <p:nvPr/>
        </p:nvSpPr>
        <p:spPr bwMode="auto">
          <a:xfrm>
            <a:off x="679450" y="491141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215900" y="5128905"/>
            <a:ext cx="1081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Tested analog</a:t>
            </a:r>
            <a:endParaRPr lang="ja-JP" altLang="en-US" sz="2000" b="1" dirty="0">
              <a:latin typeface="+mn-lt"/>
              <a:ea typeface="ＭＳ Ｐゴシック" pitchFamily="50" charset="-128"/>
            </a:endParaRPr>
          </a:p>
        </p:txBody>
      </p:sp>
      <p:cxnSp>
        <p:nvCxnSpPr>
          <p:cNvPr id="44" name="直線矢印コネクタ 43"/>
          <p:cNvCxnSpPr/>
          <p:nvPr/>
        </p:nvCxnSpPr>
        <p:spPr>
          <a:xfrm flipV="1">
            <a:off x="5360942" y="4768542"/>
            <a:ext cx="0" cy="433388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8"/>
          <p:cNvSpPr txBox="1">
            <a:spLocks noChangeArrowheads="1"/>
          </p:cNvSpPr>
          <p:nvPr/>
        </p:nvSpPr>
        <p:spPr bwMode="auto">
          <a:xfrm>
            <a:off x="2240956" y="6197242"/>
            <a:ext cx="62399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(Integration of toxicity data, mechanism and ADME info.)</a:t>
            </a: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5360942" y="5837202"/>
            <a:ext cx="0" cy="433388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8"/>
          <p:cNvSpPr txBox="1">
            <a:spLocks noChangeArrowheads="1"/>
          </p:cNvSpPr>
          <p:nvPr/>
        </p:nvSpPr>
        <p:spPr bwMode="auto">
          <a:xfrm>
            <a:off x="179512" y="1556792"/>
            <a:ext cx="310687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dirty="0">
                <a:latin typeface="+mn-lt"/>
                <a:ea typeface="ＭＳ Ｐゴシック" pitchFamily="50" charset="-128"/>
              </a:rPr>
              <a:t>Combination use with HESS</a:t>
            </a:r>
          </a:p>
        </p:txBody>
      </p:sp>
      <p:sp>
        <p:nvSpPr>
          <p:cNvPr id="49" name="テキスト ボックス 48"/>
          <p:cNvSpPr txBox="1">
            <a:spLocks noChangeArrowheads="1"/>
          </p:cNvSpPr>
          <p:nvPr/>
        </p:nvSpPr>
        <p:spPr bwMode="auto">
          <a:xfrm>
            <a:off x="179512" y="2060848"/>
            <a:ext cx="33295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ja-JP" sz="2000" b="1" i="1" dirty="0">
                <a:latin typeface="+mn-lt"/>
                <a:ea typeface="ＭＳ Ｐゴシック" pitchFamily="50" charset="-128"/>
              </a:rPr>
              <a:t>Scheme of category approach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Input </a:t>
            </a:r>
            <a:r>
              <a:rPr lang="en-US" altLang="ja-JP" b="1" dirty="0"/>
              <a:t>proprietary </a:t>
            </a:r>
            <a:r>
              <a:rPr kumimoji="1" lang="en-US" altLang="ja-JP" b="1" dirty="0"/>
              <a:t>data</a:t>
            </a:r>
            <a:endParaRPr kumimoji="1" lang="ja-JP" altLang="en-US" b="1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75" y="1196752"/>
            <a:ext cx="7242175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4788917" y="4438079"/>
            <a:ext cx="2326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FF"/>
                </a:solidFill>
              </a:rPr>
              <a:t>(data input by user)</a:t>
            </a:r>
            <a:endParaRPr lang="ja-JP" altLang="en-US" b="1" dirty="0">
              <a:solidFill>
                <a:srgbClr val="FF00FF"/>
              </a:solidFill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>
            <a:off x="4499992" y="3356992"/>
            <a:ext cx="0" cy="2881312"/>
          </a:xfrm>
          <a:prstGeom prst="straightConnector1">
            <a:avLst/>
          </a:prstGeom>
          <a:ln w="38100">
            <a:solidFill>
              <a:srgbClr val="FF00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450292" y="6165304"/>
            <a:ext cx="8289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/>
              <a:t>Users can add </a:t>
            </a:r>
            <a:r>
              <a:rPr lang="en-US" altLang="ja-JP" i="1" dirty="0"/>
              <a:t>in house </a:t>
            </a:r>
            <a:r>
              <a:rPr lang="en-US" altLang="ja-JP" dirty="0"/>
              <a:t>data and perform analysis together with released data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Summary</a:t>
            </a:r>
            <a:endParaRPr kumimoji="1" lang="ja-JP" altLang="en-US" b="1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800" dirty="0"/>
              <a:t>HESS DB is a new database of</a:t>
            </a:r>
            <a:r>
              <a:rPr lang="en-US" altLang="ja-JP" sz="2800" dirty="0"/>
              <a:t> repeated dose toxicity of industrial chemicals (currently 629 studies, 592 chem. ) and ADME and toxicity mechanism.</a:t>
            </a:r>
          </a:p>
          <a:p>
            <a:endParaRPr lang="en-US" altLang="ja-JP" sz="2800" dirty="0"/>
          </a:p>
          <a:p>
            <a:pPr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ja-JP" sz="2800" dirty="0"/>
              <a:t>Users can add their proprietary data and perform analysis together with public data provided in the DB.</a:t>
            </a:r>
          </a:p>
          <a:p>
            <a:endParaRPr lang="en-US" altLang="ja-JP" sz="2800" dirty="0"/>
          </a:p>
          <a:p>
            <a:pPr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ja-JP" sz="2800" dirty="0">
                <a:cs typeface="Arial" charset="0"/>
              </a:rPr>
              <a:t>HESS DB is a useful tool for getting detailed repeated dose toxicity test data and evidence for category approach.</a:t>
            </a:r>
            <a:endParaRPr lang="ja-JP" altLang="en-US" sz="2800" dirty="0">
              <a:cs typeface="Arial" charset="0"/>
            </a:endParaRPr>
          </a:p>
          <a:p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HESS DB</a:t>
            </a:r>
            <a:endParaRPr kumimoji="1" lang="ja-JP" altLang="en-US" b="1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340768"/>
            <a:ext cx="7920880" cy="400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 txBox="1">
            <a:spLocks/>
          </p:cNvSpPr>
          <p:nvPr/>
        </p:nvSpPr>
        <p:spPr bwMode="auto">
          <a:xfrm>
            <a:off x="827584" y="3933056"/>
            <a:ext cx="7632848" cy="2736304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4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n"/>
              <a:defRPr/>
            </a:pPr>
            <a:r>
              <a:rPr lang="ja-JP" altLang="en-US" sz="2200" b="1" dirty="0">
                <a:cs typeface="Arial" charset="0"/>
              </a:rPr>
              <a:t>　</a:t>
            </a:r>
            <a:r>
              <a:rPr lang="en-US" altLang="ja-JP" sz="2200" b="1" dirty="0">
                <a:cs typeface="Arial" charset="0"/>
              </a:rPr>
              <a:t>Chemical information (mainly industrial chemicals)</a:t>
            </a:r>
            <a:endParaRPr lang="en-US" altLang="ja-JP" sz="2200" b="1" dirty="0">
              <a:ea typeface="+mn-ea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n"/>
              <a:defRPr/>
            </a:pPr>
            <a:r>
              <a:rPr lang="ja-JP" altLang="en-US" sz="2200" b="1" dirty="0">
                <a:cs typeface="Arial" charset="0"/>
              </a:rPr>
              <a:t>　</a:t>
            </a:r>
            <a:r>
              <a:rPr lang="en-US" altLang="ja-JP" sz="2200" b="1" dirty="0">
                <a:cs typeface="Arial" charset="0"/>
              </a:rPr>
              <a:t>Repeated dose toxicity test data </a:t>
            </a:r>
            <a:endParaRPr lang="en-US" altLang="ja-JP" sz="2200" b="1" dirty="0">
              <a:ea typeface="+mn-ea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n"/>
              <a:defRPr/>
            </a:pPr>
            <a:r>
              <a:rPr lang="ja-JP" altLang="en-US" sz="2200" b="1" dirty="0">
                <a:cs typeface="Arial" charset="0"/>
              </a:rPr>
              <a:t>　</a:t>
            </a:r>
            <a:r>
              <a:rPr lang="en-US" altLang="ja-JP" sz="2200" b="1" dirty="0">
                <a:cs typeface="Arial" charset="0"/>
              </a:rPr>
              <a:t>ADME information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n"/>
              <a:defRPr/>
            </a:pPr>
            <a:r>
              <a:rPr lang="en-US" altLang="ja-JP" sz="2200" b="1" dirty="0">
                <a:cs typeface="Arial" charset="0"/>
              </a:rPr>
              <a:t>  Toxicity mechanism information</a:t>
            </a:r>
            <a:endParaRPr lang="en-US" altLang="ja-JP" sz="2200" b="1" dirty="0">
              <a:ea typeface="+mn-ea"/>
              <a:cs typeface="Arial" charset="0"/>
            </a:endParaRPr>
          </a:p>
          <a:p>
            <a:pPr marL="723900" indent="-540000" eaLnBrk="0" hangingPunct="0">
              <a:spcBef>
                <a:spcPct val="20000"/>
              </a:spcBef>
              <a:buClr>
                <a:srgbClr val="0070C0"/>
              </a:buClr>
              <a:buFont typeface="Wingdings" pitchFamily="2" charset="2"/>
              <a:buChar char="Ø"/>
              <a:defRPr/>
            </a:pPr>
            <a:r>
              <a:rPr lang="en-US" altLang="ja-JP" sz="2200" b="1" dirty="0">
                <a:solidFill>
                  <a:srgbClr val="FF0000"/>
                </a:solidFill>
                <a:cs typeface="Arial" charset="0"/>
              </a:rPr>
              <a:t>Provides detailed toxicity data including dose-response relationship, and useful evidence for performing category approach</a:t>
            </a:r>
            <a:endParaRPr lang="ja-JP" altLang="en-US" sz="2200" b="1" dirty="0">
              <a:solidFill>
                <a:srgbClr val="FF0000"/>
              </a:solidFill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Data source</a:t>
            </a:r>
            <a:endParaRPr kumimoji="1" lang="ja-JP" altLang="en-US" b="1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  <p:sp>
        <p:nvSpPr>
          <p:cNvPr id="5" name="コンテンツ プレースホルダ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Toxicity test reports (</a:t>
            </a:r>
            <a:r>
              <a:rPr lang="en-US" altLang="ja-JP" sz="2400" b="1" dirty="0">
                <a:latin typeface="Arial" charset="0"/>
                <a:cs typeface="Arial" charset="0"/>
              </a:rPr>
              <a:t>629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reports for </a:t>
            </a:r>
            <a:r>
              <a:rPr lang="en-US" altLang="ja-JP" sz="2400" b="1" noProof="0" dirty="0">
                <a:latin typeface="Arial" charset="0"/>
                <a:cs typeface="Arial" charset="0"/>
              </a:rPr>
              <a:t>592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chemicals, GLP standards)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28d repeated dose toxicity (RDT) studies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under Japan’s Chemical Substances Control Law (CSCL)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Combined RDT and reproductive/developmental toxicity studies under CSCL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13w NTP studies etc.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Toxicity profiles (</a:t>
            </a:r>
            <a:r>
              <a:rPr lang="en-US" altLang="ja-JP" sz="2400" b="1" dirty="0">
                <a:latin typeface="Arial" charset="0"/>
                <a:cs typeface="Arial" charset="0"/>
              </a:rPr>
              <a:t>629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)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judged by the committee of Japan’s CSCL or created by the experts in toxicology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Related references (ADME</a:t>
            </a:r>
            <a:r>
              <a:rPr kumimoji="1" lang="en-US" altLang="ja-JP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&amp;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toxicity mechanism)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36082"/>
            <a:ext cx="4433888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タイトル 12"/>
          <p:cNvSpPr txBox="1">
            <a:spLocks/>
          </p:cNvSpPr>
          <p:nvPr/>
        </p:nvSpPr>
        <p:spPr>
          <a:xfrm>
            <a:off x="457200" y="-315913"/>
            <a:ext cx="8229600" cy="1143001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latin typeface="+mj-lt"/>
                <a:ea typeface="+mj-ea"/>
                <a:cs typeface="+mj-cs"/>
              </a:rPr>
              <a:t>Repeated dose toxicity test data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コンテンツ プレースホルダ 13"/>
          <p:cNvSpPr txBox="1">
            <a:spLocks/>
          </p:cNvSpPr>
          <p:nvPr/>
        </p:nvSpPr>
        <p:spPr>
          <a:xfrm>
            <a:off x="0" y="765175"/>
            <a:ext cx="9144000" cy="28797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Toxicity profile</a:t>
            </a:r>
          </a:p>
          <a:p>
            <a:pPr marL="685800" lvl="1" indent="-228600">
              <a:spcBef>
                <a:spcPct val="20000"/>
              </a:spcBef>
              <a:buClr>
                <a:srgbClr val="FF0000"/>
              </a:buClr>
              <a:buFont typeface="Arial" charset="0"/>
              <a:buChar char="•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Judged by committee of Japan’s chemical substance control law</a:t>
            </a:r>
          </a:p>
          <a:p>
            <a:pPr marL="685800" lvl="1" indent="-228600">
              <a:spcBef>
                <a:spcPct val="20000"/>
              </a:spcBef>
              <a:buClr>
                <a:srgbClr val="FF0000"/>
              </a:buClr>
              <a:buFont typeface="Arial" charset="0"/>
              <a:buChar char="•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Provided by experts in toxicology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Study information</a:t>
            </a:r>
          </a:p>
          <a:p>
            <a:pPr marL="685800" lvl="1" indent="-228600">
              <a:spcBef>
                <a:spcPct val="20000"/>
              </a:spcBef>
              <a:buClr>
                <a:srgbClr val="FF0000"/>
              </a:buClr>
              <a:buFont typeface="Arial" charset="0"/>
              <a:buChar char="•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 guideline,</a:t>
            </a:r>
            <a:r>
              <a:rPr kumimoji="1" lang="en-US" altLang="ja-JP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ja-JP" sz="2000" b="1" dirty="0">
                <a:latin typeface="+mn-lt"/>
                <a:ea typeface="+mn-ea"/>
              </a:rPr>
              <a:t>p</a:t>
            </a: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urity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tested chemical etc.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Measured data</a:t>
            </a:r>
          </a:p>
          <a:p>
            <a:pPr marL="685800" lvl="1" indent="-228600">
              <a:spcBef>
                <a:spcPct val="20000"/>
              </a:spcBef>
              <a:buClr>
                <a:srgbClr val="FF0000"/>
              </a:buClr>
              <a:buFont typeface="Arial" charset="0"/>
              <a:buChar char="•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Hematology, blood chemistry, organ weight, necropsy, histopathology etc.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12888" y="6363395"/>
            <a:ext cx="15811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+mn-lt"/>
                <a:ea typeface="ＭＳ Ｐゴシック" pitchFamily="50" charset="-128"/>
              </a:rPr>
              <a:t>Toxicity profile</a:t>
            </a:r>
            <a:endParaRPr lang="ja-JP" altLang="en-US" b="1" dirty="0">
              <a:solidFill>
                <a:srgbClr val="FF000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191250" y="6363395"/>
            <a:ext cx="16287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+mn-lt"/>
                <a:ea typeface="ＭＳ Ｐゴシック" pitchFamily="50" charset="-128"/>
              </a:rPr>
              <a:t>Measured data</a:t>
            </a:r>
            <a:endParaRPr lang="ja-JP" altLang="en-US" b="1" dirty="0">
              <a:solidFill>
                <a:srgbClr val="FF000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0" y="3717032"/>
            <a:ext cx="4464050" cy="26828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4686300" y="4096445"/>
            <a:ext cx="4457700" cy="23034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pic>
        <p:nvPicPr>
          <p:cNvPr id="18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0112" y="4121845"/>
            <a:ext cx="4433888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線矢印コネクタ 18"/>
          <p:cNvCxnSpPr/>
          <p:nvPr/>
        </p:nvCxnSpPr>
        <p:spPr>
          <a:xfrm flipH="1">
            <a:off x="15805248" y="4149080"/>
            <a:ext cx="1349375" cy="3603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008063" y="3880545"/>
            <a:ext cx="504825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23" name="直線コネクタ 22"/>
          <p:cNvCxnSpPr/>
          <p:nvPr/>
        </p:nvCxnSpPr>
        <p:spPr>
          <a:xfrm>
            <a:off x="1619672" y="3933056"/>
            <a:ext cx="53285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>
            <a:off x="6948264" y="3933056"/>
            <a:ext cx="0" cy="50405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600" b="1" dirty="0"/>
              <a:t>Thesaurus for </a:t>
            </a:r>
            <a:r>
              <a:rPr kumimoji="1" lang="en-US" altLang="ja-JP" sz="3600" b="1" dirty="0" err="1"/>
              <a:t>histopathological</a:t>
            </a:r>
            <a:r>
              <a:rPr kumimoji="1" lang="en-US" altLang="ja-JP" sz="3600" b="1" dirty="0"/>
              <a:t> findings</a:t>
            </a:r>
            <a:endParaRPr kumimoji="1" lang="ja-JP" altLang="en-US" sz="3600" b="1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4389438" y="2659063"/>
            <a:ext cx="4216400" cy="617537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9525" algn="ctr">
            <a:solidFill>
              <a:srgbClr val="00B0F0"/>
            </a:solidFill>
            <a:round/>
            <a:headEnd/>
            <a:tailEnd/>
          </a:ln>
        </p:spPr>
        <p:txBody>
          <a:bodyPr lIns="72000" tIns="0" rIns="72000" bIns="0" anchor="ctr">
            <a:spAutoFit/>
          </a:bodyPr>
          <a:lstStyle/>
          <a:p>
            <a:pPr eaLnBrk="0" hangingPunct="0"/>
            <a:r>
              <a:rPr lang="en-US" altLang="ja-JP" b="1" dirty="0">
                <a:solidFill>
                  <a:srgbClr val="000000"/>
                </a:solidFill>
                <a:latin typeface="Arial" pitchFamily="34" charset="0"/>
              </a:rPr>
              <a:t>hypertrophy of centrilobular hepatocyte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410075" y="4043363"/>
            <a:ext cx="4297363" cy="617537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solidFill>
              <a:srgbClr val="00B0F0"/>
            </a:solidFill>
            <a:round/>
            <a:headEnd/>
            <a:tailEnd/>
          </a:ln>
        </p:spPr>
        <p:txBody>
          <a:bodyPr lIns="72000" tIns="0" rIns="72000" bIns="0" anchor="ctr">
            <a:spAutoFit/>
          </a:bodyPr>
          <a:lstStyle/>
          <a:p>
            <a:pPr eaLnBrk="0" hangingPunct="0"/>
            <a:r>
              <a:rPr lang="en-US" altLang="ja-JP" b="1" dirty="0">
                <a:solidFill>
                  <a:srgbClr val="000000"/>
                </a:solidFill>
                <a:latin typeface="Arial" pitchFamily="34" charset="0"/>
              </a:rPr>
              <a:t>hypertrophy of hepatocyte, ground grass appearance in the central zone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445000" y="3482975"/>
            <a:ext cx="4360863" cy="3143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rgbClr val="00B0F0"/>
            </a:solidFill>
            <a:round/>
            <a:headEnd/>
            <a:tailEnd/>
          </a:ln>
        </p:spPr>
        <p:txBody>
          <a:bodyPr wrap="none" lIns="72000" tIns="0" rIns="72000" bIns="0" anchor="ctr">
            <a:spAutoFit/>
          </a:bodyPr>
          <a:lstStyle/>
          <a:p>
            <a:pPr eaLnBrk="0" hangingPunct="0"/>
            <a:r>
              <a:rPr lang="en-US" altLang="ja-JP" b="1" dirty="0">
                <a:solidFill>
                  <a:srgbClr val="000000"/>
                </a:solidFill>
                <a:latin typeface="Arial" pitchFamily="34" charset="0"/>
              </a:rPr>
              <a:t>hypertrophy, hepatocyte, centrilobular</a:t>
            </a: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825500" y="2665413"/>
            <a:ext cx="0" cy="2147887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825500" y="3151188"/>
            <a:ext cx="328613" cy="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601788" y="3298825"/>
            <a:ext cx="0" cy="1519238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1608138" y="3705225"/>
            <a:ext cx="328612" cy="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1608138" y="4227513"/>
            <a:ext cx="328612" cy="0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427585" y="4548188"/>
            <a:ext cx="46166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ja-JP" altLang="en-US" b="1" dirty="0">
                <a:latin typeface="Arial" pitchFamily="34" charset="0"/>
              </a:rPr>
              <a:t>・・・・・・</a:t>
            </a:r>
          </a:p>
        </p:txBody>
      </p:sp>
      <p:sp>
        <p:nvSpPr>
          <p:cNvPr id="17" name="AutoShape 16"/>
          <p:cNvSpPr>
            <a:spLocks/>
          </p:cNvSpPr>
          <p:nvPr/>
        </p:nvSpPr>
        <p:spPr bwMode="auto">
          <a:xfrm>
            <a:off x="3967163" y="2897188"/>
            <a:ext cx="385762" cy="1592262"/>
          </a:xfrm>
          <a:prstGeom prst="leftBrace">
            <a:avLst>
              <a:gd name="adj1" fmla="val 34396"/>
              <a:gd name="adj2" fmla="val 50000"/>
            </a:avLst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Arial" pitchFamily="34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95536" y="2214860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Liver</a:t>
            </a:r>
            <a:endParaRPr kumimoji="1" lang="ja-JP" altLang="en-US" sz="24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187624" y="28829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hypertrophy</a:t>
            </a:r>
            <a:endParaRPr kumimoji="1" lang="ja-JP" altLang="en-US" sz="2400" b="1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907704" y="3440113"/>
            <a:ext cx="2047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err="1"/>
              <a:t>centrilobular</a:t>
            </a:r>
            <a:endParaRPr kumimoji="1" lang="ja-JP" altLang="en-US" sz="2400" b="1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907704" y="3986213"/>
            <a:ext cx="1773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err="1"/>
              <a:t>perilobular</a:t>
            </a:r>
            <a:endParaRPr kumimoji="1" lang="ja-JP" altLang="en-US" sz="24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900113" y="5733256"/>
            <a:ext cx="7197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/>
              <a:t>Thesaurus for 4300 findings in 56 organs</a:t>
            </a:r>
            <a:endParaRPr kumimoji="1" lang="ja-JP" altLang="en-US" sz="2800" b="1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021182" y="1609636"/>
            <a:ext cx="2162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/>
              <a:t>Our system</a:t>
            </a:r>
            <a:endParaRPr kumimoji="1" lang="ja-JP" altLang="en-US" sz="2800" b="1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064125" y="1609636"/>
            <a:ext cx="3419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/>
              <a:t>Original test report</a:t>
            </a:r>
            <a:endParaRPr kumimoji="1" lang="ja-JP" altLang="en-US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ADME information</a:t>
            </a:r>
            <a:endParaRPr kumimoji="1" lang="ja-JP" altLang="en-US" b="1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  <p:sp>
        <p:nvSpPr>
          <p:cNvPr id="4" name="コンテンツ プレースホルダ 5"/>
          <p:cNvSpPr txBox="1">
            <a:spLocks/>
          </p:cNvSpPr>
          <p:nvPr/>
        </p:nvSpPr>
        <p:spPr>
          <a:xfrm>
            <a:off x="0" y="1403484"/>
            <a:ext cx="4356100" cy="1612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 info. of tested chemicals      (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vivo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vitro/in 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silico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Absorption, Distribution, Metabolism</a:t>
            </a:r>
            <a:r>
              <a:rPr kumimoji="1" lang="en-US" altLang="ja-JP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Excretion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Major/minor pathways</a:t>
            </a:r>
            <a:endParaRPr lang="en-US" altLang="ja-JP" sz="2000" b="1" dirty="0">
              <a:latin typeface="+mn-lt"/>
              <a:ea typeface="+mn-ea"/>
            </a:endParaRP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Major/minor metabolites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Metabolic enzymes etc.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ja-JP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P450 metabolism prediction model based on </a:t>
            </a:r>
            <a:r>
              <a:rPr lang="en-US" altLang="ja-JP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ligand</a:t>
            </a:r>
            <a:r>
              <a:rPr lang="en-US" altLang="ja-JP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structure</a:t>
            </a:r>
            <a:endParaRPr lang="ja-JP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marL="285750" indent="-285750">
              <a:spcBef>
                <a:spcPct val="20000"/>
              </a:spcBef>
              <a:buClr>
                <a:srgbClr val="00B050"/>
              </a:buClr>
              <a:buFont typeface="Wingdings" pitchFamily="2" charset="2"/>
              <a:buChar char="Ø"/>
            </a:pP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99592" y="4653136"/>
            <a:ext cx="2489200" cy="1414462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827584" y="5949280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/>
              <a:t>Human CYP2E1 model</a:t>
            </a:r>
            <a:endParaRPr kumimoji="1" lang="ja-JP" altLang="en-US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3339" y="1619507"/>
            <a:ext cx="4711149" cy="43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6479158" y="2576448"/>
            <a:ext cx="17700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+mn-lt"/>
                <a:ea typeface="ＭＳ Ｐゴシック" pitchFamily="50" charset="-128"/>
              </a:rPr>
              <a:t>(Reference info.)</a:t>
            </a:r>
            <a:endParaRPr lang="ja-JP" altLang="en-US" b="1" dirty="0">
              <a:solidFill>
                <a:srgbClr val="FF000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631683" y="5240273"/>
            <a:ext cx="7683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+mn-lt"/>
                <a:ea typeface="ＭＳ Ｐゴシック" pitchFamily="50" charset="-128"/>
              </a:rPr>
              <a:t>(Map)</a:t>
            </a:r>
            <a:endParaRPr lang="ja-JP" altLang="en-US" b="1" dirty="0">
              <a:solidFill>
                <a:srgbClr val="FF0000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308304" y="3203684"/>
            <a:ext cx="14144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0000"/>
                </a:solidFill>
                <a:latin typeface="+mn-lt"/>
                <a:ea typeface="ＭＳ Ｐゴシック" pitchFamily="50" charset="-128"/>
              </a:rPr>
              <a:t>(ADME info.)</a:t>
            </a:r>
            <a:endParaRPr lang="ja-JP" altLang="en-US" b="1" dirty="0">
              <a:solidFill>
                <a:srgbClr val="FF0000"/>
              </a:solidFill>
              <a:latin typeface="+mn-lt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Toxicity mechanism information</a:t>
            </a:r>
            <a:endParaRPr kumimoji="1" lang="ja-JP" altLang="en-US" b="1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7852"/>
            <a:ext cx="4644008" cy="255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6"/>
          <p:cNvSpPr txBox="1">
            <a:spLocks/>
          </p:cNvSpPr>
          <p:nvPr/>
        </p:nvSpPr>
        <p:spPr>
          <a:xfrm>
            <a:off x="0" y="1628800"/>
            <a:ext cx="4788024" cy="1612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 info. of tested toxic chemicals 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vivo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vitro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Possible toxicant etc.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Key events link to toxic effects</a:t>
            </a:r>
          </a:p>
          <a:p>
            <a:pPr marL="285750" indent="-28575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 of toxicity </a:t>
            </a:r>
            <a:r>
              <a:rPr lang="en-US" altLang="ja-JP" sz="2400" b="1" dirty="0">
                <a:latin typeface="+mn-lt"/>
                <a:ea typeface="+mn-ea"/>
              </a:rPr>
              <a:t>pathway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03648" y="4437112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Reference info.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8715" y="1672680"/>
            <a:ext cx="437978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5220072" y="4437112"/>
            <a:ext cx="3377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</a:rPr>
              <a:t>Summary of toxicity pathway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Use of HESS DB</a:t>
            </a:r>
            <a:r>
              <a:rPr kumimoji="1" lang="en-US" altLang="ja-JP" b="1" dirty="0"/>
              <a:t> </a:t>
            </a:r>
            <a:endParaRPr kumimoji="1" lang="ja-JP" altLang="en-US" b="1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n"/>
            </a:pPr>
            <a:r>
              <a:rPr kumimoji="1" lang="en-US" altLang="ja-JP" dirty="0"/>
              <a:t>Search substances with RDT data using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altLang="ja-JP" dirty="0"/>
              <a:t>CAS no., chemical name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ja-JP" dirty="0">
                <a:solidFill>
                  <a:srgbClr val="0070C0"/>
                </a:solidFill>
              </a:rPr>
              <a:t>Getting toxicity profile &amp; dose-response relationship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kumimoji="1" lang="en-US" altLang="ja-JP" dirty="0"/>
              <a:t>Sub-structure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altLang="ja-JP" dirty="0"/>
              <a:t>Parameter &amp; </a:t>
            </a:r>
            <a:r>
              <a:rPr lang="en-US" altLang="ja-JP" dirty="0" err="1"/>
              <a:t>histopathological</a:t>
            </a:r>
            <a:r>
              <a:rPr lang="en-US" altLang="ja-JP" dirty="0"/>
              <a:t> findings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ja-JP" dirty="0">
                <a:solidFill>
                  <a:srgbClr val="0070C0"/>
                </a:solidFill>
              </a:rPr>
              <a:t>Finding category candidates &amp; structural alerts</a:t>
            </a:r>
          </a:p>
          <a:p>
            <a:pPr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ja-JP" dirty="0"/>
              <a:t>Combination use with HESS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ja-JP" dirty="0">
                <a:solidFill>
                  <a:srgbClr val="0070C0"/>
                </a:solidFill>
              </a:rPr>
              <a:t>Category formation and data gap filling</a:t>
            </a:r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kumimoji="1" lang="en-US" altLang="ja-JP" sz="3600" b="1" dirty="0"/>
              <a:t>Getting toxicity information</a:t>
            </a:r>
            <a:br>
              <a:rPr kumimoji="1" lang="en-US" altLang="ja-JP" sz="3600" b="1" dirty="0"/>
            </a:br>
            <a:r>
              <a:rPr kumimoji="1" lang="en-US" altLang="ja-JP" sz="3600" b="1" dirty="0"/>
              <a:t>(Toxicity profile)</a:t>
            </a:r>
            <a:endParaRPr kumimoji="1" lang="ja-JP" altLang="en-US" sz="3600" b="1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388424" cy="497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512" y="1259468"/>
            <a:ext cx="428835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b="1" dirty="0"/>
              <a:t>Search with CAS no. / chemical name</a:t>
            </a:r>
            <a:endParaRPr lang="ja-JP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化学Ａ-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0C413AAF38AE242B748FD1AFBC07E82" ma:contentTypeVersion="16" ma:contentTypeDescription="新しいドキュメントを作成します。" ma:contentTypeScope="" ma:versionID="3bf49458b6efaa5582b45a9b9337e229">
  <xsd:schema xmlns:xsd="http://www.w3.org/2001/XMLSchema" xmlns:xs="http://www.w3.org/2001/XMLSchema" xmlns:p="http://schemas.microsoft.com/office/2006/metadata/properties" xmlns:ns2="55d2ebed-7b65-4ff1-801b-ff3b5b227f23" xmlns:ns3="53a0d16e-61ea-4b12-9050-db7af314fa17" targetNamespace="http://schemas.microsoft.com/office/2006/metadata/properties" ma:root="true" ma:fieldsID="c019500c82b50b1dc1d3af441fbce081" ns2:_="" ns3:_="">
    <xsd:import namespace="55d2ebed-7b65-4ff1-801b-ff3b5b227f23"/>
    <xsd:import namespace="53a0d16e-61ea-4b12-9050-db7af314fa1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2ebed-7b65-4ff1-801b-ff3b5b227f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504cc307-e267-42a8-b36a-5055329ecffa}" ma:internalName="TaxCatchAll" ma:showField="CatchAllData" ma:web="55d2ebed-7b65-4ff1-801b-ff3b5b227f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a0d16e-61ea-4b12-9050-db7af314fa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b78e8fe5-8736-4d74-8610-28b7c89aeb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3a0d16e-61ea-4b12-9050-db7af314fa17">
      <Terms xmlns="http://schemas.microsoft.com/office/infopath/2007/PartnerControls"/>
    </lcf76f155ced4ddcb4097134ff3c332f>
    <TaxCatchAll xmlns="55d2ebed-7b65-4ff1-801b-ff3b5b227f23" xsi:nil="true"/>
  </documentManagement>
</p:properties>
</file>

<file path=customXml/itemProps1.xml><?xml version="1.0" encoding="utf-8"?>
<ds:datastoreItem xmlns:ds="http://schemas.openxmlformats.org/officeDocument/2006/customXml" ds:itemID="{1BCEE036-A4AD-43D4-8403-F7FEEFF97B66}"/>
</file>

<file path=customXml/itemProps2.xml><?xml version="1.0" encoding="utf-8"?>
<ds:datastoreItem xmlns:ds="http://schemas.openxmlformats.org/officeDocument/2006/customXml" ds:itemID="{D2126358-07CC-477E-82DF-842B41639D31}"/>
</file>

<file path=customXml/itemProps3.xml><?xml version="1.0" encoding="utf-8"?>
<ds:datastoreItem xmlns:ds="http://schemas.openxmlformats.org/officeDocument/2006/customXml" ds:itemID="{3CED7669-C823-481A-9A81-479E9C8C309C}"/>
</file>

<file path=docMetadata/LabelInfo.xml><?xml version="1.0" encoding="utf-8"?>
<clbl:labelList xmlns:clbl="http://schemas.microsoft.com/office/2020/mipLabelMetadata">
  <clbl:label id="{adaa5536-69ce-47c5-88d6-91fc04df5cea}" enabled="0" method="" siteId="{adaa5536-69ce-47c5-88d6-91fc04df5ce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化学Ａ-3</Template>
  <TotalTime>2168</TotalTime>
  <Words>643</Words>
  <Application>Microsoft Office PowerPoint</Application>
  <PresentationFormat>画面に合わせる (4:3)</PresentationFormat>
  <Paragraphs>139</Paragraphs>
  <Slides>15</Slides>
  <Notes>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化学Ａ-3</vt:lpstr>
      <vt:lpstr>CS ChemDraw Drawing</vt:lpstr>
      <vt:lpstr>Overview of HESS DB</vt:lpstr>
      <vt:lpstr>HESS DB</vt:lpstr>
      <vt:lpstr>Data source</vt:lpstr>
      <vt:lpstr>PowerPoint プレゼンテーション</vt:lpstr>
      <vt:lpstr>Thesaurus for histopathological findings</vt:lpstr>
      <vt:lpstr>ADME information</vt:lpstr>
      <vt:lpstr>Toxicity mechanism information</vt:lpstr>
      <vt:lpstr>Use of HESS DB </vt:lpstr>
      <vt:lpstr>Getting toxicity information (Toxicity profile)</vt:lpstr>
      <vt:lpstr>Getting toxicity information  (Dose-response relationship)</vt:lpstr>
      <vt:lpstr>PowerPoint プレゼンテーション</vt:lpstr>
      <vt:lpstr>Finding category candidates and structural alerts (cont.)</vt:lpstr>
      <vt:lpstr>Category formation and data gap filling</vt:lpstr>
      <vt:lpstr>Input proprietary data</vt:lpstr>
      <vt:lpstr>Summary</vt:lpstr>
    </vt:vector>
  </TitlesOfParts>
  <Company>NITE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製品評価技術基盤機構</dc:creator>
  <cp:lastModifiedBy>櫻谷　祐企</cp:lastModifiedBy>
  <cp:revision>232</cp:revision>
  <dcterms:created xsi:type="dcterms:W3CDTF">2013-07-17T05:26:58Z</dcterms:created>
  <dcterms:modified xsi:type="dcterms:W3CDTF">2026-06-10T07:51:07Z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0x010100B0C413AAF38AE242B748FD1AFBC07E82</vt:lpwstr>
  </property>
</Properties>
</file>