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9"/>
  </p:notesMasterIdLst>
  <p:sldIdLst>
    <p:sldId id="258" r:id="rId2"/>
    <p:sldId id="259" r:id="rId3"/>
    <p:sldId id="263" r:id="rId4"/>
    <p:sldId id="261" r:id="rId5"/>
    <p:sldId id="265" r:id="rId6"/>
    <p:sldId id="266" r:id="rId7"/>
    <p:sldId id="267" r:id="rId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47267-9C63-4871-9204-83DFBF8D87DF}" v="4" dt="2026-08-28T00:13:50.59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80" y="36"/>
      </p:cViewPr>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presProps.xml" Type="http://schemas.openxmlformats.org/officeDocument/2006/relationships/presProps"/><Relationship Id="rId11" Target="viewProps.xml" Type="http://schemas.openxmlformats.org/officeDocument/2006/relationships/viewProps"/><Relationship Id="rId12" Target="theme/theme1.xml" Type="http://schemas.openxmlformats.org/officeDocument/2006/relationships/theme"/><Relationship Id="rId13" Target="tableStyles.xml" Type="http://schemas.openxmlformats.org/officeDocument/2006/relationships/tableStyles"/><Relationship Id="rId14" Target="revisionInfo.xml" Type="http://schemas.microsoft.com/office/2015/10/relationships/revisionInfo"/><Relationship Id="rId15" Target="../customXml/item1.xml" Type="http://schemas.openxmlformats.org/officeDocument/2006/relationships/customXml"/><Relationship Id="rId16" Target="../customXml/item2.xml" Type="http://schemas.openxmlformats.org/officeDocument/2006/relationships/customXml"/><Relationship Id="rId17" Target="../customXml/item3.xml" Type="http://schemas.openxmlformats.org/officeDocument/2006/relationships/customXml"/><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notesMasters/notesMaster1.xml" Type="http://schemas.openxmlformats.org/officeDocument/2006/relationships/notesMaster"/></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A4FFB42C-97FC-4A8E-9BE0-F1F6136DB9CC}" type="datetimeFigureOut">
              <a:rPr kumimoji="1" lang="ja-JP" altLang="en-US" smtClean="0"/>
              <a:t>2026/8/28</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39A58B24-BEAA-406C-A9D6-29D609AD7A08}" type="slidenum">
              <a:rPr kumimoji="1" lang="ja-JP" altLang="en-US" smtClean="0"/>
              <a:t>‹#›</a:t>
            </a:fld>
            <a:endParaRPr kumimoji="1" lang="ja-JP" altLang="en-US"/>
          </a:p>
        </p:txBody>
      </p:sp>
    </p:spTree>
    <p:extLst>
      <p:ext uri="{BB962C8B-B14F-4D97-AF65-F5344CB8AC3E}">
        <p14:creationId xmlns:p14="http://schemas.microsoft.com/office/powerpoint/2010/main" val="1368463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A04906-C241-F95A-CEBD-6814C35D212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EEBA8A6-395E-DE0A-31FD-777DBA9145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169EEBB-E8F2-0F73-795E-E275299A7C36}"/>
              </a:ext>
            </a:extLst>
          </p:cNvPr>
          <p:cNvSpPr>
            <a:spLocks noGrp="1"/>
          </p:cNvSpPr>
          <p:nvPr>
            <p:ph type="dt" sz="half" idx="10"/>
          </p:nvPr>
        </p:nvSpPr>
        <p:spPr/>
        <p:txBody>
          <a:bodyPr/>
          <a:lstStyle/>
          <a:p>
            <a:fld id="{5CF094B0-B5BA-442B-BDCB-5E031FA0D9F2}"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22B34DC6-5E3E-D8F5-D80B-402157E4B1A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680153-8DC9-D08B-A13F-AFF0064E5BAB}"/>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143977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4FD4B8-7609-DCBD-C79C-DE905B94E5D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4E73529-B49A-F337-93E6-276B3934337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574109-17CA-3FAF-AE7C-97DDB2CEFC09}"/>
              </a:ext>
            </a:extLst>
          </p:cNvPr>
          <p:cNvSpPr>
            <a:spLocks noGrp="1"/>
          </p:cNvSpPr>
          <p:nvPr>
            <p:ph type="dt" sz="half" idx="10"/>
          </p:nvPr>
        </p:nvSpPr>
        <p:spPr/>
        <p:txBody>
          <a:bodyPr/>
          <a:lstStyle/>
          <a:p>
            <a:fld id="{08AAC3B1-4778-48A2-9E72-ECA574F7D039}"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0AC832C5-41A1-BC2D-CFE1-E4EDABF26D7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8FC36C-AAEA-0627-1D0C-EF8E294633BF}"/>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212187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F5C5EAD-72E7-8519-635F-730CA627063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34850DF-47A4-4B2E-77B0-AF27B17B32A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0DE3F23-8E07-240F-BB1E-61099282B133}"/>
              </a:ext>
            </a:extLst>
          </p:cNvPr>
          <p:cNvSpPr>
            <a:spLocks noGrp="1"/>
          </p:cNvSpPr>
          <p:nvPr>
            <p:ph type="dt" sz="half" idx="10"/>
          </p:nvPr>
        </p:nvSpPr>
        <p:spPr/>
        <p:txBody>
          <a:bodyPr/>
          <a:lstStyle/>
          <a:p>
            <a:fld id="{0FC041D1-7DF5-4E4F-8C92-799E3A57B4E6}"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261B580D-E8BA-9955-FB89-9584900579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A2638A8-F346-4408-53F8-8B966E75ADA6}"/>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673790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EAC3AE-D613-8161-4E35-0DA2DE86C6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9ECE7F6-CD12-6B23-D3FB-0873CAB742A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851FFF1-ECA5-E2BC-5ABB-2FF39468EB84}"/>
              </a:ext>
            </a:extLst>
          </p:cNvPr>
          <p:cNvSpPr>
            <a:spLocks noGrp="1"/>
          </p:cNvSpPr>
          <p:nvPr>
            <p:ph type="dt" sz="half" idx="10"/>
          </p:nvPr>
        </p:nvSpPr>
        <p:spPr/>
        <p:txBody>
          <a:bodyPr/>
          <a:lstStyle/>
          <a:p>
            <a:fld id="{F694BBD1-B646-49EF-A7B5-08B33F781327}"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710A2018-73C5-AB0A-8E2E-0CF3607C67C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F2E8B8-A3DE-0933-C433-854DF72C2164}"/>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3876830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D5CBDD-5CAA-5E13-AA90-35BF2B394AB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479A36C-C939-C21A-2068-D92A83A531D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AA98EB7-96D1-C69E-F2A4-DEC06D72EA5D}"/>
              </a:ext>
            </a:extLst>
          </p:cNvPr>
          <p:cNvSpPr>
            <a:spLocks noGrp="1"/>
          </p:cNvSpPr>
          <p:nvPr>
            <p:ph type="dt" sz="half" idx="10"/>
          </p:nvPr>
        </p:nvSpPr>
        <p:spPr/>
        <p:txBody>
          <a:bodyPr/>
          <a:lstStyle/>
          <a:p>
            <a:fld id="{481296D6-58D1-4B17-B4E6-DBC0DC5B4B66}"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563C70F3-0036-F1A9-D4B2-184FFA3296E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6922D8-2A9F-0744-5584-8A6A6F56310B}"/>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4082679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6ACEED-2074-878A-B97C-19FF6A74A6C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55774DD-5076-9D91-45CE-59B8C485115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E4437CE-AD90-9825-39E7-9E1C640A4A8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10EA05E-3415-2E33-D79A-F3D61B87C376}"/>
              </a:ext>
            </a:extLst>
          </p:cNvPr>
          <p:cNvSpPr>
            <a:spLocks noGrp="1"/>
          </p:cNvSpPr>
          <p:nvPr>
            <p:ph type="dt" sz="half" idx="10"/>
          </p:nvPr>
        </p:nvSpPr>
        <p:spPr/>
        <p:txBody>
          <a:bodyPr/>
          <a:lstStyle/>
          <a:p>
            <a:fld id="{96A2550B-94FB-43BE-A5D2-1A3403CF0551}" type="datetime1">
              <a:rPr kumimoji="1" lang="ja-JP" altLang="en-US" smtClean="0"/>
              <a:t>2026/8/28</a:t>
            </a:fld>
            <a:endParaRPr kumimoji="1" lang="ja-JP" altLang="en-US"/>
          </a:p>
        </p:txBody>
      </p:sp>
      <p:sp>
        <p:nvSpPr>
          <p:cNvPr id="6" name="フッター プレースホルダー 5">
            <a:extLst>
              <a:ext uri="{FF2B5EF4-FFF2-40B4-BE49-F238E27FC236}">
                <a16:creationId xmlns:a16="http://schemas.microsoft.com/office/drawing/2014/main" id="{B2F3D3EB-1A43-C466-DA2B-6F5ABDEAD49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7B05186-7A1E-BC2C-34BA-67D6F0475166}"/>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196626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F67125-E907-307E-7495-C0A4211DD4E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6617E01-B1AA-EF5A-02D8-E27042E7E8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31E5D8B-7EF8-A9DC-A1A3-383BAA0D39E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962C170-D920-B45C-B9FD-7D3A82C48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D91727D-BBF5-5692-E0DE-9431A847351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B423EF6-3339-A8EC-D7A6-F7A759ECD94E}"/>
              </a:ext>
            </a:extLst>
          </p:cNvPr>
          <p:cNvSpPr>
            <a:spLocks noGrp="1"/>
          </p:cNvSpPr>
          <p:nvPr>
            <p:ph type="dt" sz="half" idx="10"/>
          </p:nvPr>
        </p:nvSpPr>
        <p:spPr/>
        <p:txBody>
          <a:bodyPr/>
          <a:lstStyle/>
          <a:p>
            <a:fld id="{FAE3344C-2AAA-40D7-9D61-CD50E40A17C0}" type="datetime1">
              <a:rPr kumimoji="1" lang="ja-JP" altLang="en-US" smtClean="0"/>
              <a:t>2026/8/28</a:t>
            </a:fld>
            <a:endParaRPr kumimoji="1" lang="ja-JP" altLang="en-US"/>
          </a:p>
        </p:txBody>
      </p:sp>
      <p:sp>
        <p:nvSpPr>
          <p:cNvPr id="8" name="フッター プレースホルダー 7">
            <a:extLst>
              <a:ext uri="{FF2B5EF4-FFF2-40B4-BE49-F238E27FC236}">
                <a16:creationId xmlns:a16="http://schemas.microsoft.com/office/drawing/2014/main" id="{D7ADCCAF-E048-0BC0-A7AF-F6B5E9B0202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B2EBA40-1C6E-C427-9420-BF35060453BF}"/>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2093474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D840A-189C-6AE7-6508-B1548932789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A1B0F6C-C59A-A675-9FB5-DC6A2207CDEB}"/>
              </a:ext>
            </a:extLst>
          </p:cNvPr>
          <p:cNvSpPr>
            <a:spLocks noGrp="1"/>
          </p:cNvSpPr>
          <p:nvPr>
            <p:ph type="dt" sz="half" idx="10"/>
          </p:nvPr>
        </p:nvSpPr>
        <p:spPr/>
        <p:txBody>
          <a:bodyPr/>
          <a:lstStyle/>
          <a:p>
            <a:fld id="{45F96ED5-6534-4682-966D-ECD78515DEF7}" type="datetime1">
              <a:rPr kumimoji="1" lang="ja-JP" altLang="en-US" smtClean="0"/>
              <a:t>2026/8/28</a:t>
            </a:fld>
            <a:endParaRPr kumimoji="1" lang="ja-JP" altLang="en-US"/>
          </a:p>
        </p:txBody>
      </p:sp>
      <p:sp>
        <p:nvSpPr>
          <p:cNvPr id="4" name="フッター プレースホルダー 3">
            <a:extLst>
              <a:ext uri="{FF2B5EF4-FFF2-40B4-BE49-F238E27FC236}">
                <a16:creationId xmlns:a16="http://schemas.microsoft.com/office/drawing/2014/main" id="{18FF7532-D190-F1CD-2E88-EC5B8C92992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F52F245-96C2-3BBD-E061-19CF4B089EDE}"/>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202309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DFB1574-63E0-E21B-1BA2-549B5915493F}"/>
              </a:ext>
            </a:extLst>
          </p:cNvPr>
          <p:cNvSpPr>
            <a:spLocks noGrp="1"/>
          </p:cNvSpPr>
          <p:nvPr>
            <p:ph type="dt" sz="half" idx="10"/>
          </p:nvPr>
        </p:nvSpPr>
        <p:spPr/>
        <p:txBody>
          <a:bodyPr/>
          <a:lstStyle/>
          <a:p>
            <a:fld id="{C07338D0-5309-4695-A4CA-0CF49411A50C}" type="datetime1">
              <a:rPr kumimoji="1" lang="ja-JP" altLang="en-US" smtClean="0"/>
              <a:t>2026/8/28</a:t>
            </a:fld>
            <a:endParaRPr kumimoji="1" lang="ja-JP" altLang="en-US"/>
          </a:p>
        </p:txBody>
      </p:sp>
      <p:sp>
        <p:nvSpPr>
          <p:cNvPr id="3" name="フッター プレースホルダー 2">
            <a:extLst>
              <a:ext uri="{FF2B5EF4-FFF2-40B4-BE49-F238E27FC236}">
                <a16:creationId xmlns:a16="http://schemas.microsoft.com/office/drawing/2014/main" id="{41A0A977-5132-3D1C-29B5-FCD7F9D6C73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62ACD0A-757F-39C7-860C-65EA3F3116E1}"/>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2487013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73E069-AAA6-D64E-2B24-A55B347B328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86D961B-9115-C6ED-5AF7-FCD10A09C4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B8E26D0-838A-FB8A-62AE-C89551DBA1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9A5992B-1F1B-E118-F9D6-EBA0A03FB952}"/>
              </a:ext>
            </a:extLst>
          </p:cNvPr>
          <p:cNvSpPr>
            <a:spLocks noGrp="1"/>
          </p:cNvSpPr>
          <p:nvPr>
            <p:ph type="dt" sz="half" idx="10"/>
          </p:nvPr>
        </p:nvSpPr>
        <p:spPr/>
        <p:txBody>
          <a:bodyPr/>
          <a:lstStyle/>
          <a:p>
            <a:fld id="{E2809478-2229-4C8C-ADBB-8FB02026C032}" type="datetime1">
              <a:rPr kumimoji="1" lang="ja-JP" altLang="en-US" smtClean="0"/>
              <a:t>2026/8/28</a:t>
            </a:fld>
            <a:endParaRPr kumimoji="1" lang="ja-JP" altLang="en-US"/>
          </a:p>
        </p:txBody>
      </p:sp>
      <p:sp>
        <p:nvSpPr>
          <p:cNvPr id="6" name="フッター プレースホルダー 5">
            <a:extLst>
              <a:ext uri="{FF2B5EF4-FFF2-40B4-BE49-F238E27FC236}">
                <a16:creationId xmlns:a16="http://schemas.microsoft.com/office/drawing/2014/main" id="{C12D1934-87D5-069C-2B5A-E07F293D986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A7ABF6B-F4FC-5696-CD19-BE3E13D73FB6}"/>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2602790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BCA20F-B960-FE9B-74FE-59EAE72B6B7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7441565-BA74-8E4F-C718-D73537918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8183FCA-9BC6-8E18-F947-1AD35C2672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3F81A57-187C-53ED-B3AD-EE66FA8DACD6}"/>
              </a:ext>
            </a:extLst>
          </p:cNvPr>
          <p:cNvSpPr>
            <a:spLocks noGrp="1"/>
          </p:cNvSpPr>
          <p:nvPr>
            <p:ph type="dt" sz="half" idx="10"/>
          </p:nvPr>
        </p:nvSpPr>
        <p:spPr/>
        <p:txBody>
          <a:bodyPr/>
          <a:lstStyle/>
          <a:p>
            <a:fld id="{710E07D1-B442-4842-8C07-410D4D5F9B58}" type="datetime1">
              <a:rPr kumimoji="1" lang="ja-JP" altLang="en-US" smtClean="0"/>
              <a:t>2026/8/28</a:t>
            </a:fld>
            <a:endParaRPr kumimoji="1" lang="ja-JP" altLang="en-US"/>
          </a:p>
        </p:txBody>
      </p:sp>
      <p:sp>
        <p:nvSpPr>
          <p:cNvPr id="6" name="フッター プレースホルダー 5">
            <a:extLst>
              <a:ext uri="{FF2B5EF4-FFF2-40B4-BE49-F238E27FC236}">
                <a16:creationId xmlns:a16="http://schemas.microsoft.com/office/drawing/2014/main" id="{07FEE640-C1FE-F554-ADF4-7904A9480A3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3C29818-50AC-109C-2C06-3C64CE9E22BF}"/>
              </a:ext>
            </a:extLst>
          </p:cNvPr>
          <p:cNvSpPr>
            <a:spLocks noGrp="1"/>
          </p:cNvSpPr>
          <p:nvPr>
            <p:ph type="sldNum" sz="quarter" idx="12"/>
          </p:nvPr>
        </p:nvSpPr>
        <p:spPr/>
        <p:txBody>
          <a:body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423649191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F5C2E7B-BD95-0661-87C7-F0186ED377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B300380-C04E-4DBE-3DD2-88E74FE8EC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DA52AB-475E-A597-CE6F-983A10C72D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E111AC-0921-43E0-B6C8-C285A0F47702}"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8C6B88B4-E354-65BA-E3A7-E10A4D44A8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BC3801C-33D9-B49D-75E0-4FF9A6C27B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8FEB2E-7592-4E7F-85D1-3E5544A215CD}" type="slidenum">
              <a:rPr kumimoji="1" lang="ja-JP" altLang="en-US" smtClean="0"/>
              <a:t>‹#›</a:t>
            </a:fld>
            <a:endParaRPr kumimoji="1" lang="ja-JP" altLang="en-US"/>
          </a:p>
        </p:txBody>
      </p:sp>
    </p:spTree>
    <p:extLst>
      <p:ext uri="{BB962C8B-B14F-4D97-AF65-F5344CB8AC3E}">
        <p14:creationId xmlns:p14="http://schemas.microsoft.com/office/powerpoint/2010/main" val="1684652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BB774-036E-2C27-3172-76D5BEC03B07}"/>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6E07FCC-715D-E923-7F80-C6888760CA0A}"/>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a:t>7.1</a:t>
            </a:r>
            <a:r>
              <a:rPr kumimoji="1" lang="ja-JP" altLang="en-US"/>
              <a:t>（別紙１）提案書雛型</a:t>
            </a:r>
          </a:p>
        </p:txBody>
      </p:sp>
      <p:sp>
        <p:nvSpPr>
          <p:cNvPr id="4" name="テキスト ボックス 3">
            <a:extLst>
              <a:ext uri="{FF2B5EF4-FFF2-40B4-BE49-F238E27FC236}">
                <a16:creationId xmlns:a16="http://schemas.microsoft.com/office/drawing/2014/main" id="{DFEE351B-C60C-9DE8-007B-3C24FE830B4D}"/>
              </a:ext>
            </a:extLst>
          </p:cNvPr>
          <p:cNvSpPr txBox="1"/>
          <p:nvPr/>
        </p:nvSpPr>
        <p:spPr>
          <a:xfrm>
            <a:off x="914400" y="1196502"/>
            <a:ext cx="2723823" cy="369332"/>
          </a:xfrm>
          <a:prstGeom prst="rect">
            <a:avLst/>
          </a:prstGeom>
          <a:noFill/>
        </p:spPr>
        <p:txBody>
          <a:bodyPr wrap="none" rtlCol="0">
            <a:spAutoFit/>
          </a:bodyPr>
          <a:lstStyle/>
          <a:p>
            <a:r>
              <a:rPr kumimoji="1" lang="en-US" altLang="ja-JP" b="1"/>
              <a:t>【</a:t>
            </a:r>
            <a:r>
              <a:rPr kumimoji="1" lang="ja-JP" altLang="en-US" b="1"/>
              <a:t>２　委託事業の目的</a:t>
            </a:r>
            <a:r>
              <a:rPr kumimoji="1" lang="en-US" altLang="ja-JP" b="1"/>
              <a:t>】</a:t>
            </a:r>
            <a:endParaRPr kumimoji="1" lang="ja-JP" altLang="en-US" b="1"/>
          </a:p>
        </p:txBody>
      </p:sp>
      <p:graphicFrame>
        <p:nvGraphicFramePr>
          <p:cNvPr id="5" name="表 4">
            <a:extLst>
              <a:ext uri="{FF2B5EF4-FFF2-40B4-BE49-F238E27FC236}">
                <a16:creationId xmlns:a16="http://schemas.microsoft.com/office/drawing/2014/main" id="{092A5781-18CD-8567-CF46-1D927ED6B02D}"/>
              </a:ext>
            </a:extLst>
          </p:cNvPr>
          <p:cNvGraphicFramePr>
            <a:graphicFrameLocks noGrp="1"/>
          </p:cNvGraphicFramePr>
          <p:nvPr>
            <p:extLst>
              <p:ext uri="{D42A27DB-BD31-4B8C-83A1-F6EECF244321}">
                <p14:modId xmlns:p14="http://schemas.microsoft.com/office/powerpoint/2010/main" val="1446148335"/>
              </p:ext>
            </p:extLst>
          </p:nvPr>
        </p:nvGraphicFramePr>
        <p:xfrm>
          <a:off x="1507787" y="2042628"/>
          <a:ext cx="8128000" cy="37084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a:solidFill>
                            <a:schemeClr val="tx1"/>
                          </a:solidFill>
                        </a:rPr>
                        <a:t>委託事業の目的を記述する。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7" name="四角形: 角を丸くする 6">
            <a:extLst>
              <a:ext uri="{FF2B5EF4-FFF2-40B4-BE49-F238E27FC236}">
                <a16:creationId xmlns:a16="http://schemas.microsoft.com/office/drawing/2014/main" id="{F3E81BAC-495A-A268-DF58-707AA2E9CE1E}"/>
              </a:ext>
            </a:extLst>
          </p:cNvPr>
          <p:cNvSpPr/>
          <p:nvPr/>
        </p:nvSpPr>
        <p:spPr>
          <a:xfrm>
            <a:off x="1507787" y="2761035"/>
            <a:ext cx="8128000" cy="66796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基礎点評価の観点</a:t>
            </a:r>
            <a:r>
              <a:rPr kumimoji="1" lang="en-US" altLang="ja-JP" sz="1400" dirty="0">
                <a:solidFill>
                  <a:schemeClr val="tx1"/>
                </a:solidFill>
              </a:rPr>
              <a:t>】</a:t>
            </a:r>
          </a:p>
          <a:p>
            <a:r>
              <a:rPr kumimoji="1" lang="ja-JP" altLang="en-US" sz="1400" dirty="0">
                <a:solidFill>
                  <a:schemeClr val="tx1"/>
                </a:solidFill>
              </a:rPr>
              <a:t>・機構の方針に合致した事業目的が提案されているか。</a:t>
            </a:r>
          </a:p>
        </p:txBody>
      </p:sp>
      <p:sp>
        <p:nvSpPr>
          <p:cNvPr id="2" name="スライド番号プレースホルダー 1">
            <a:extLst>
              <a:ext uri="{FF2B5EF4-FFF2-40B4-BE49-F238E27FC236}">
                <a16:creationId xmlns:a16="http://schemas.microsoft.com/office/drawing/2014/main" id="{904D7ED9-09DA-652C-AEFC-C573E2D287B7}"/>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t>1</a:t>
            </a:fld>
            <a:endParaRPr kumimoji="1" lang="ja-JP" altLang="en-US" sz="1600" b="1"/>
          </a:p>
        </p:txBody>
      </p:sp>
    </p:spTree>
    <p:extLst>
      <p:ext uri="{BB962C8B-B14F-4D97-AF65-F5344CB8AC3E}">
        <p14:creationId xmlns:p14="http://schemas.microsoft.com/office/powerpoint/2010/main" val="4015526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5A8AF-7864-0CF8-F6B1-9BFE3CCF72A4}"/>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C01A50B-E889-CCA7-6853-516F72168290}"/>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dirty="0"/>
              <a:t>7.1</a:t>
            </a:r>
            <a:r>
              <a:rPr kumimoji="1" lang="ja-JP" altLang="en-US" dirty="0"/>
              <a:t>（別紙１）提案書雛型</a:t>
            </a:r>
          </a:p>
        </p:txBody>
      </p:sp>
      <p:sp>
        <p:nvSpPr>
          <p:cNvPr id="4" name="テキスト ボックス 3">
            <a:extLst>
              <a:ext uri="{FF2B5EF4-FFF2-40B4-BE49-F238E27FC236}">
                <a16:creationId xmlns:a16="http://schemas.microsoft.com/office/drawing/2014/main" id="{5C9EC944-652A-C21C-32E7-4D9EFBCADDB3}"/>
              </a:ext>
            </a:extLst>
          </p:cNvPr>
          <p:cNvSpPr txBox="1"/>
          <p:nvPr/>
        </p:nvSpPr>
        <p:spPr>
          <a:xfrm>
            <a:off x="914400" y="671207"/>
            <a:ext cx="2095445" cy="369332"/>
          </a:xfrm>
          <a:prstGeom prst="rect">
            <a:avLst/>
          </a:prstGeom>
          <a:noFill/>
        </p:spPr>
        <p:txBody>
          <a:bodyPr wrap="none" rtlCol="0">
            <a:spAutoFit/>
          </a:bodyPr>
          <a:lstStyle/>
          <a:p>
            <a:r>
              <a:rPr kumimoji="1" lang="en-US" altLang="ja-JP" b="1" dirty="0"/>
              <a:t>【</a:t>
            </a:r>
            <a:r>
              <a:rPr kumimoji="1" lang="ja-JP" altLang="en-US" b="1" dirty="0"/>
              <a:t>６</a:t>
            </a:r>
            <a:r>
              <a:rPr kumimoji="1" lang="en-US" altLang="ja-JP" b="1" dirty="0"/>
              <a:t>.</a:t>
            </a:r>
            <a:r>
              <a:rPr kumimoji="1" lang="ja-JP" altLang="en-US" b="1" dirty="0"/>
              <a:t>１　記念誌</a:t>
            </a:r>
            <a:r>
              <a:rPr kumimoji="1" lang="en-US" altLang="ja-JP" b="1" dirty="0"/>
              <a:t>】</a:t>
            </a:r>
            <a:endParaRPr kumimoji="1" lang="ja-JP" altLang="en-US" b="1" dirty="0"/>
          </a:p>
        </p:txBody>
      </p:sp>
      <p:graphicFrame>
        <p:nvGraphicFramePr>
          <p:cNvPr id="5" name="表 4">
            <a:extLst>
              <a:ext uri="{FF2B5EF4-FFF2-40B4-BE49-F238E27FC236}">
                <a16:creationId xmlns:a16="http://schemas.microsoft.com/office/drawing/2014/main" id="{91E42DAC-6251-4814-2BFD-38C48B115F58}"/>
              </a:ext>
            </a:extLst>
          </p:cNvPr>
          <p:cNvGraphicFramePr>
            <a:graphicFrameLocks noGrp="1"/>
          </p:cNvGraphicFramePr>
          <p:nvPr>
            <p:extLst>
              <p:ext uri="{D42A27DB-BD31-4B8C-83A1-F6EECF244321}">
                <p14:modId xmlns:p14="http://schemas.microsoft.com/office/powerpoint/2010/main" val="1333043711"/>
              </p:ext>
            </p:extLst>
          </p:nvPr>
        </p:nvGraphicFramePr>
        <p:xfrm>
          <a:off x="1507787" y="1131842"/>
          <a:ext cx="8128000" cy="64008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dirty="0">
                          <a:solidFill>
                            <a:schemeClr val="tx1"/>
                          </a:solidFill>
                        </a:rPr>
                        <a:t>仕様書「６</a:t>
                      </a:r>
                      <a:r>
                        <a:rPr kumimoji="1" lang="en-US" altLang="ja-JP" b="0" dirty="0">
                          <a:solidFill>
                            <a:schemeClr val="tx1"/>
                          </a:solidFill>
                        </a:rPr>
                        <a:t>.</a:t>
                      </a:r>
                      <a:r>
                        <a:rPr kumimoji="1" lang="ja-JP" altLang="en-US" b="0" dirty="0">
                          <a:solidFill>
                            <a:schemeClr val="tx1"/>
                          </a:solidFill>
                        </a:rPr>
                        <a:t>１記念誌」に記載の内容を実現するための方策について記述する。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7" name="四角形: 角を丸くする 6">
            <a:extLst>
              <a:ext uri="{FF2B5EF4-FFF2-40B4-BE49-F238E27FC236}">
                <a16:creationId xmlns:a16="http://schemas.microsoft.com/office/drawing/2014/main" id="{D1B1490D-0AB2-D912-01C7-C656404F8CE8}"/>
              </a:ext>
            </a:extLst>
          </p:cNvPr>
          <p:cNvSpPr/>
          <p:nvPr/>
        </p:nvSpPr>
        <p:spPr>
          <a:xfrm>
            <a:off x="1349651" y="2059806"/>
            <a:ext cx="4205591" cy="464900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基礎点評価の観点</a:t>
            </a:r>
            <a:r>
              <a:rPr kumimoji="1" lang="en-US" altLang="ja-JP" sz="1400" dirty="0">
                <a:solidFill>
                  <a:schemeClr val="tx1"/>
                </a:solidFill>
              </a:rPr>
              <a:t>】</a:t>
            </a:r>
          </a:p>
          <a:p>
            <a:pPr marL="180975" indent="-180975"/>
            <a:r>
              <a:rPr lang="ja-JP" altLang="en-US" sz="1400" dirty="0">
                <a:solidFill>
                  <a:schemeClr val="tx1"/>
                </a:solidFill>
              </a:rPr>
              <a:t>・制作物について、仕様書６</a:t>
            </a:r>
            <a:r>
              <a:rPr lang="en-US" altLang="ja-JP" sz="1400" dirty="0">
                <a:solidFill>
                  <a:schemeClr val="tx1"/>
                </a:solidFill>
              </a:rPr>
              <a:t>.</a:t>
            </a:r>
            <a:r>
              <a:rPr lang="ja-JP" altLang="en-US" sz="1400" dirty="0">
                <a:solidFill>
                  <a:schemeClr val="tx1"/>
                </a:solidFill>
              </a:rPr>
              <a:t>１</a:t>
            </a:r>
            <a:r>
              <a:rPr lang="en-US" altLang="ja-JP" sz="1400" dirty="0">
                <a:solidFill>
                  <a:schemeClr val="tx1"/>
                </a:solidFill>
              </a:rPr>
              <a:t>(</a:t>
            </a:r>
            <a:r>
              <a:rPr lang="ja-JP" altLang="en-US" sz="1400" dirty="0">
                <a:solidFill>
                  <a:schemeClr val="tx1"/>
                </a:solidFill>
              </a:rPr>
              <a:t>１</a:t>
            </a:r>
            <a:r>
              <a:rPr lang="en-US" altLang="ja-JP" sz="1400" dirty="0">
                <a:solidFill>
                  <a:schemeClr val="tx1"/>
                </a:solidFill>
              </a:rPr>
              <a:t>)</a:t>
            </a:r>
            <a:r>
              <a:rPr lang="ja-JP" altLang="en-US" sz="1400" dirty="0">
                <a:solidFill>
                  <a:schemeClr val="tx1"/>
                </a:solidFill>
              </a:rPr>
              <a:t>に記載の構成に沿って制作することが記載されているか。</a:t>
            </a:r>
            <a:endParaRPr lang="en-US" altLang="ja-JP" sz="1400" dirty="0">
              <a:solidFill>
                <a:schemeClr val="tx1"/>
              </a:solidFill>
            </a:endParaRPr>
          </a:p>
          <a:p>
            <a:pPr marL="180975" indent="-180975"/>
            <a:r>
              <a:rPr lang="ja-JP" altLang="en-US" sz="1400" dirty="0">
                <a:solidFill>
                  <a:schemeClr val="tx1"/>
                </a:solidFill>
              </a:rPr>
              <a:t>・</a:t>
            </a:r>
            <a:r>
              <a:rPr lang="en-US" altLang="ja-JP" sz="1400" dirty="0">
                <a:solidFill>
                  <a:schemeClr val="tx1"/>
                </a:solidFill>
              </a:rPr>
              <a:t>【</a:t>
            </a:r>
            <a:r>
              <a:rPr lang="ja-JP" altLang="en-US" sz="1400" dirty="0">
                <a:solidFill>
                  <a:schemeClr val="tx1"/>
                </a:solidFill>
              </a:rPr>
              <a:t>参考１</a:t>
            </a:r>
            <a:r>
              <a:rPr lang="en-US" altLang="ja-JP" sz="1400" dirty="0">
                <a:solidFill>
                  <a:schemeClr val="tx1"/>
                </a:solidFill>
              </a:rPr>
              <a:t>】</a:t>
            </a:r>
            <a:r>
              <a:rPr lang="ja-JP" altLang="en-US" sz="1400" dirty="0">
                <a:solidFill>
                  <a:schemeClr val="tx1"/>
                </a:solidFill>
              </a:rPr>
              <a:t>のビジュアルアイデンティティマニュアルに従ったロゴの使い方、配色を使うことが記載されているか。</a:t>
            </a:r>
            <a:endParaRPr lang="en-US" altLang="ja-JP" sz="1400" dirty="0">
              <a:solidFill>
                <a:schemeClr val="tx1"/>
              </a:solidFill>
            </a:endParaRPr>
          </a:p>
          <a:p>
            <a:pPr marL="180975" indent="-180975"/>
            <a:r>
              <a:rPr lang="ja-JP" altLang="en-US" sz="1400" dirty="0">
                <a:solidFill>
                  <a:schemeClr val="tx1"/>
                </a:solidFill>
              </a:rPr>
              <a:t>・記念誌全体を通して、機構に関する知識を有しない読者にも理解しやすい内容になっている。</a:t>
            </a:r>
            <a:endParaRPr lang="en-US" altLang="ja-JP" sz="1400" dirty="0">
              <a:solidFill>
                <a:schemeClr val="tx1"/>
              </a:solidFill>
            </a:endParaRPr>
          </a:p>
          <a:p>
            <a:pPr marL="180975" indent="-180975"/>
            <a:r>
              <a:rPr lang="ja-JP" altLang="en-US" sz="1400" dirty="0">
                <a:solidFill>
                  <a:schemeClr val="tx1"/>
                </a:solidFill>
              </a:rPr>
              <a:t>・記念誌全体を通して、機構の「過去」や「現在」、これからの「未来」を写真やイラスト等で表現されているか。</a:t>
            </a:r>
            <a:endParaRPr lang="en-US" altLang="ja-JP" sz="1400" dirty="0">
              <a:solidFill>
                <a:schemeClr val="tx1"/>
              </a:solidFill>
            </a:endParaRPr>
          </a:p>
          <a:p>
            <a:pPr marL="180975" indent="-180975"/>
            <a:r>
              <a:rPr lang="ja-JP" altLang="en-US" sz="1400" dirty="0">
                <a:solidFill>
                  <a:schemeClr val="tx1"/>
                </a:solidFill>
              </a:rPr>
              <a:t>・仕様書６</a:t>
            </a:r>
            <a:r>
              <a:rPr lang="en-US" altLang="ja-JP" sz="1400" dirty="0">
                <a:solidFill>
                  <a:schemeClr val="tx1"/>
                </a:solidFill>
              </a:rPr>
              <a:t>.1</a:t>
            </a:r>
            <a:r>
              <a:rPr lang="ja-JP" altLang="en-US" sz="1400" dirty="0">
                <a:solidFill>
                  <a:schemeClr val="tx1"/>
                </a:solidFill>
              </a:rPr>
              <a:t>（１）イにおいて、表紙案として複数案提案されていること。また、そのデザインが</a:t>
            </a:r>
            <a:r>
              <a:rPr lang="en-US" altLang="ja-JP" sz="1400" dirty="0">
                <a:solidFill>
                  <a:schemeClr val="tx1"/>
                </a:solidFill>
              </a:rPr>
              <a:t>100</a:t>
            </a:r>
            <a:r>
              <a:rPr lang="ja-JP" altLang="en-US" sz="1400" dirty="0">
                <a:solidFill>
                  <a:schemeClr val="tx1"/>
                </a:solidFill>
              </a:rPr>
              <a:t>周年ロゴ（</a:t>
            </a:r>
            <a:r>
              <a:rPr lang="en-US" altLang="ja-JP" sz="1400" dirty="0">
                <a:solidFill>
                  <a:schemeClr val="tx1"/>
                </a:solidFill>
              </a:rPr>
              <a:t>10</a:t>
            </a:r>
            <a:r>
              <a:rPr lang="ja-JP" altLang="en-US" sz="1400" dirty="0">
                <a:solidFill>
                  <a:schemeClr val="tx1"/>
                </a:solidFill>
              </a:rPr>
              <a:t>月決定予定）を入れても違和感のないものとなっているか。</a:t>
            </a:r>
            <a:endParaRPr lang="en-US" altLang="ja-JP" sz="1400" dirty="0">
              <a:solidFill>
                <a:schemeClr val="tx1"/>
              </a:solidFill>
            </a:endParaRPr>
          </a:p>
          <a:p>
            <a:pPr marL="180975" indent="-180975"/>
            <a:r>
              <a:rPr lang="ja-JP" altLang="en-US" sz="1400" dirty="0">
                <a:solidFill>
                  <a:schemeClr val="tx1"/>
                </a:solidFill>
              </a:rPr>
              <a:t>・仕様書６</a:t>
            </a:r>
            <a:r>
              <a:rPr lang="en-US" altLang="ja-JP" sz="1400" dirty="0">
                <a:solidFill>
                  <a:schemeClr val="tx1"/>
                </a:solidFill>
              </a:rPr>
              <a:t>.1</a:t>
            </a:r>
            <a:r>
              <a:rPr lang="ja-JP" altLang="en-US" sz="1400" dirty="0">
                <a:solidFill>
                  <a:schemeClr val="tx1"/>
                </a:solidFill>
              </a:rPr>
              <a:t>（１）ウにおいて、「年表」と「</a:t>
            </a:r>
            <a:r>
              <a:rPr lang="en-US" altLang="ja-JP" sz="1400" dirty="0">
                <a:solidFill>
                  <a:schemeClr val="tx1"/>
                </a:solidFill>
              </a:rPr>
              <a:t>NITE</a:t>
            </a:r>
            <a:r>
              <a:rPr lang="ja-JP" altLang="en-US" sz="1400" dirty="0">
                <a:solidFill>
                  <a:schemeClr val="tx1"/>
                </a:solidFill>
              </a:rPr>
              <a:t>ストーリー」が一体となり、ストーリー性を持った表現がなされているか。</a:t>
            </a:r>
            <a:endParaRPr kumimoji="1" lang="ja-JP" altLang="en-US" sz="1400" dirty="0">
              <a:solidFill>
                <a:schemeClr val="tx1"/>
              </a:solidFill>
            </a:endParaRPr>
          </a:p>
        </p:txBody>
      </p:sp>
      <p:sp>
        <p:nvSpPr>
          <p:cNvPr id="9" name="八角形 8">
            <a:extLst>
              <a:ext uri="{FF2B5EF4-FFF2-40B4-BE49-F238E27FC236}">
                <a16:creationId xmlns:a16="http://schemas.microsoft.com/office/drawing/2014/main" id="{240075CD-B707-EE18-574E-CBCC91304F7E}"/>
              </a:ext>
            </a:extLst>
          </p:cNvPr>
          <p:cNvSpPr/>
          <p:nvPr/>
        </p:nvSpPr>
        <p:spPr>
          <a:xfrm>
            <a:off x="5867754" y="2059806"/>
            <a:ext cx="4328537" cy="4649002"/>
          </a:xfrm>
          <a:prstGeom prst="octagon">
            <a:avLst>
              <a:gd name="adj" fmla="val 1151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加点評価の観点</a:t>
            </a:r>
            <a:r>
              <a:rPr kumimoji="1" lang="en-US" altLang="ja-JP" sz="1400" dirty="0">
                <a:solidFill>
                  <a:schemeClr val="tx1"/>
                </a:solidFill>
              </a:rPr>
              <a:t>】</a:t>
            </a:r>
          </a:p>
          <a:p>
            <a:pPr marL="180975" indent="-180975"/>
            <a:r>
              <a:rPr kumimoji="1" lang="ja-JP" altLang="en-US" sz="1400" dirty="0">
                <a:solidFill>
                  <a:schemeClr val="tx1"/>
                </a:solidFill>
              </a:rPr>
              <a:t>・</a:t>
            </a:r>
            <a:r>
              <a:rPr lang="ja-JP" altLang="en-US" sz="1400" dirty="0">
                <a:solidFill>
                  <a:schemeClr val="tx1"/>
                </a:solidFill>
              </a:rPr>
              <a:t>仕様書６</a:t>
            </a:r>
            <a:r>
              <a:rPr lang="en-US" altLang="ja-JP" sz="1400" dirty="0">
                <a:solidFill>
                  <a:schemeClr val="tx1"/>
                </a:solidFill>
              </a:rPr>
              <a:t>.1</a:t>
            </a:r>
            <a:r>
              <a:rPr lang="ja-JP" altLang="en-US" sz="1400" dirty="0">
                <a:solidFill>
                  <a:schemeClr val="tx1"/>
                </a:solidFill>
              </a:rPr>
              <a:t>（１）ウに対して提案されたデザインが、</a:t>
            </a:r>
            <a:r>
              <a:rPr lang="en-US" altLang="ja-JP" sz="1400" dirty="0">
                <a:solidFill>
                  <a:schemeClr val="tx1"/>
                </a:solidFill>
              </a:rPr>
              <a:t>NITE</a:t>
            </a:r>
            <a:r>
              <a:rPr lang="ja-JP" altLang="en-US" sz="1400" dirty="0">
                <a:solidFill>
                  <a:schemeClr val="tx1"/>
                </a:solidFill>
              </a:rPr>
              <a:t>ストーリーを反映し、機構を知らない人でも機構の歴史と社会的意義を理解できるようなわかりやすいデザインとなっている</a:t>
            </a:r>
            <a:r>
              <a:rPr kumimoji="1" lang="ja-JP" altLang="en-US" sz="1400" dirty="0">
                <a:solidFill>
                  <a:schemeClr val="tx1"/>
                </a:solidFill>
              </a:rPr>
              <a:t>か。</a:t>
            </a:r>
            <a:endParaRPr kumimoji="1" lang="en-US" altLang="ja-JP" sz="1400" dirty="0">
              <a:solidFill>
                <a:schemeClr val="tx1"/>
              </a:solidFill>
            </a:endParaRPr>
          </a:p>
          <a:p>
            <a:pPr marL="180975" indent="-180975"/>
            <a:endParaRPr kumimoji="1" lang="en-US" altLang="ja-JP" sz="1400" dirty="0">
              <a:solidFill>
                <a:schemeClr val="tx1"/>
              </a:solidFill>
            </a:endParaRPr>
          </a:p>
          <a:p>
            <a:pPr marL="180975" indent="-180975"/>
            <a:r>
              <a:rPr lang="ja-JP" altLang="en-US" sz="1400" dirty="0">
                <a:solidFill>
                  <a:schemeClr val="tx1"/>
                </a:solidFill>
              </a:rPr>
              <a:t>・記念誌全体を通して、手に取った読者が読み進めたくなるようなデザインになっているか。</a:t>
            </a:r>
            <a:endParaRPr lang="en-US" altLang="ja-JP" sz="1400" dirty="0">
              <a:solidFill>
                <a:schemeClr val="tx1"/>
              </a:solidFill>
            </a:endParaRPr>
          </a:p>
          <a:p>
            <a:pPr marL="180975" indent="-180975"/>
            <a:endParaRPr lang="en-US" altLang="ja-JP" sz="1400" dirty="0">
              <a:solidFill>
                <a:schemeClr val="tx1"/>
              </a:solidFill>
            </a:endParaRPr>
          </a:p>
          <a:p>
            <a:pPr marL="180975" indent="-180975"/>
            <a:r>
              <a:rPr lang="ja-JP" altLang="en-US" sz="1400" dirty="0">
                <a:solidFill>
                  <a:schemeClr val="tx1"/>
                </a:solidFill>
              </a:rPr>
              <a:t>・「次の</a:t>
            </a:r>
            <a:r>
              <a:rPr lang="en-US" altLang="ja-JP" sz="1400" dirty="0">
                <a:solidFill>
                  <a:schemeClr val="tx1"/>
                </a:solidFill>
              </a:rPr>
              <a:t>100</a:t>
            </a:r>
            <a:r>
              <a:rPr lang="ja-JP" altLang="en-US" sz="1400" dirty="0">
                <a:solidFill>
                  <a:schemeClr val="tx1"/>
                </a:solidFill>
              </a:rPr>
              <a:t>年に向けて、「安全・安心」だけでなく、新たな市場価値を創出していこう」という機構の姿勢が表現出来るようなデザインになっているか。</a:t>
            </a:r>
            <a:endParaRPr lang="en-US" altLang="ja-JP" sz="1400" dirty="0">
              <a:solidFill>
                <a:schemeClr val="tx1"/>
              </a:solidFill>
            </a:endParaRPr>
          </a:p>
        </p:txBody>
      </p:sp>
      <p:sp>
        <p:nvSpPr>
          <p:cNvPr id="8" name="スライド番号プレースホルダー 1">
            <a:extLst>
              <a:ext uri="{FF2B5EF4-FFF2-40B4-BE49-F238E27FC236}">
                <a16:creationId xmlns:a16="http://schemas.microsoft.com/office/drawing/2014/main" id="{C8EE0776-8E2E-20D9-AA7A-2763A8BC05CE}"/>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t>2</a:t>
            </a:fld>
            <a:endParaRPr kumimoji="1" lang="ja-JP" altLang="en-US" sz="1600" b="1"/>
          </a:p>
        </p:txBody>
      </p:sp>
    </p:spTree>
    <p:extLst>
      <p:ext uri="{BB962C8B-B14F-4D97-AF65-F5344CB8AC3E}">
        <p14:creationId xmlns:p14="http://schemas.microsoft.com/office/powerpoint/2010/main" val="3851897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2C938-4549-34A4-00DC-B44C39F312D1}"/>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F64C8E9-1389-1DD1-156D-A4952FD5FEB9}"/>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a:t>7.1</a:t>
            </a:r>
            <a:r>
              <a:rPr kumimoji="1" lang="ja-JP" altLang="en-US"/>
              <a:t>（別紙１）提案書雛型</a:t>
            </a:r>
          </a:p>
        </p:txBody>
      </p:sp>
      <p:sp>
        <p:nvSpPr>
          <p:cNvPr id="4" name="テキスト ボックス 3">
            <a:extLst>
              <a:ext uri="{FF2B5EF4-FFF2-40B4-BE49-F238E27FC236}">
                <a16:creationId xmlns:a16="http://schemas.microsoft.com/office/drawing/2014/main" id="{4335D000-96D9-7EF6-BA79-65FAF8D03DF8}"/>
              </a:ext>
            </a:extLst>
          </p:cNvPr>
          <p:cNvSpPr txBox="1"/>
          <p:nvPr/>
        </p:nvSpPr>
        <p:spPr>
          <a:xfrm>
            <a:off x="914400" y="531481"/>
            <a:ext cx="2095445" cy="369332"/>
          </a:xfrm>
          <a:prstGeom prst="rect">
            <a:avLst/>
          </a:prstGeom>
          <a:noFill/>
        </p:spPr>
        <p:txBody>
          <a:bodyPr wrap="none" rtlCol="0">
            <a:spAutoFit/>
          </a:bodyPr>
          <a:lstStyle/>
          <a:p>
            <a:r>
              <a:rPr kumimoji="1" lang="en-US" altLang="ja-JP" b="1" dirty="0"/>
              <a:t>【</a:t>
            </a:r>
            <a:r>
              <a:rPr kumimoji="1" lang="ja-JP" altLang="en-US" b="1" dirty="0"/>
              <a:t>６</a:t>
            </a:r>
            <a:r>
              <a:rPr kumimoji="1" lang="en-US" altLang="ja-JP" b="1" dirty="0"/>
              <a:t>.</a:t>
            </a:r>
            <a:r>
              <a:rPr kumimoji="1" lang="ja-JP" altLang="en-US" b="1" dirty="0"/>
              <a:t>２　資料集</a:t>
            </a:r>
            <a:r>
              <a:rPr kumimoji="1" lang="en-US" altLang="ja-JP" b="1" dirty="0"/>
              <a:t>】</a:t>
            </a:r>
            <a:endParaRPr kumimoji="1" lang="ja-JP" altLang="en-US" b="1" dirty="0"/>
          </a:p>
        </p:txBody>
      </p:sp>
      <p:graphicFrame>
        <p:nvGraphicFramePr>
          <p:cNvPr id="5" name="表 4">
            <a:extLst>
              <a:ext uri="{FF2B5EF4-FFF2-40B4-BE49-F238E27FC236}">
                <a16:creationId xmlns:a16="http://schemas.microsoft.com/office/drawing/2014/main" id="{2934204A-3189-9E62-2F86-39545AA50D35}"/>
              </a:ext>
            </a:extLst>
          </p:cNvPr>
          <p:cNvGraphicFramePr>
            <a:graphicFrameLocks noGrp="1"/>
          </p:cNvGraphicFramePr>
          <p:nvPr>
            <p:extLst>
              <p:ext uri="{D42A27DB-BD31-4B8C-83A1-F6EECF244321}">
                <p14:modId xmlns:p14="http://schemas.microsoft.com/office/powerpoint/2010/main" val="2047712214"/>
              </p:ext>
            </p:extLst>
          </p:nvPr>
        </p:nvGraphicFramePr>
        <p:xfrm>
          <a:off x="1507786" y="985603"/>
          <a:ext cx="8128000" cy="64008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dirty="0">
                          <a:solidFill>
                            <a:schemeClr val="tx1"/>
                          </a:solidFill>
                        </a:rPr>
                        <a:t>仕様書「６</a:t>
                      </a:r>
                      <a:r>
                        <a:rPr kumimoji="1" lang="en-US" altLang="ja-JP" b="0" dirty="0">
                          <a:solidFill>
                            <a:schemeClr val="tx1"/>
                          </a:solidFill>
                        </a:rPr>
                        <a:t>.</a:t>
                      </a:r>
                      <a:r>
                        <a:rPr kumimoji="1" lang="ja-JP" altLang="en-US" b="0" dirty="0">
                          <a:solidFill>
                            <a:schemeClr val="tx1"/>
                          </a:solidFill>
                        </a:rPr>
                        <a:t>２</a:t>
                      </a:r>
                      <a:r>
                        <a:rPr kumimoji="1" lang="en-US" altLang="ja-JP" b="0" dirty="0">
                          <a:solidFill>
                            <a:schemeClr val="tx1"/>
                          </a:solidFill>
                        </a:rPr>
                        <a:t> </a:t>
                      </a:r>
                      <a:r>
                        <a:rPr kumimoji="1" lang="ja-JP" altLang="en-US" b="0" dirty="0">
                          <a:solidFill>
                            <a:schemeClr val="tx1"/>
                          </a:solidFill>
                        </a:rPr>
                        <a:t>資料集」に記載の内容を実現するための方策について記述する。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7" name="四角形: 角を丸くする 6">
            <a:extLst>
              <a:ext uri="{FF2B5EF4-FFF2-40B4-BE49-F238E27FC236}">
                <a16:creationId xmlns:a16="http://schemas.microsoft.com/office/drawing/2014/main" id="{734FB76D-4CD9-53F4-8374-2A80BC7A6FA7}"/>
              </a:ext>
            </a:extLst>
          </p:cNvPr>
          <p:cNvSpPr/>
          <p:nvPr/>
        </p:nvSpPr>
        <p:spPr>
          <a:xfrm>
            <a:off x="1287766" y="1833343"/>
            <a:ext cx="4074809" cy="371080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基礎点評価の観点</a:t>
            </a:r>
            <a:r>
              <a:rPr kumimoji="1" lang="en-US" altLang="ja-JP" sz="1400" dirty="0">
                <a:solidFill>
                  <a:schemeClr val="tx1"/>
                </a:solidFill>
              </a:rPr>
              <a:t>】</a:t>
            </a:r>
          </a:p>
          <a:p>
            <a:pPr marL="180975" indent="-180975"/>
            <a:r>
              <a:rPr kumimoji="1" lang="ja-JP" altLang="en-US" sz="1400" dirty="0">
                <a:solidFill>
                  <a:schemeClr val="tx1"/>
                </a:solidFill>
              </a:rPr>
              <a:t>・</a:t>
            </a:r>
            <a:r>
              <a:rPr lang="ja-JP" altLang="en-US" sz="1400" dirty="0">
                <a:solidFill>
                  <a:schemeClr val="tx1"/>
                </a:solidFill>
              </a:rPr>
              <a:t>制作物について、仕様書６</a:t>
            </a:r>
            <a:r>
              <a:rPr lang="en-US" altLang="ja-JP" sz="1400" dirty="0">
                <a:solidFill>
                  <a:schemeClr val="tx1"/>
                </a:solidFill>
              </a:rPr>
              <a:t>.</a:t>
            </a:r>
            <a:r>
              <a:rPr lang="ja-JP" altLang="en-US" sz="1400" dirty="0">
                <a:solidFill>
                  <a:schemeClr val="tx1"/>
                </a:solidFill>
              </a:rPr>
              <a:t>２</a:t>
            </a:r>
            <a:r>
              <a:rPr lang="en-US" altLang="ja-JP" sz="1400" dirty="0">
                <a:solidFill>
                  <a:schemeClr val="tx1"/>
                </a:solidFill>
              </a:rPr>
              <a:t>(</a:t>
            </a:r>
            <a:r>
              <a:rPr lang="ja-JP" altLang="en-US" sz="1400" dirty="0">
                <a:solidFill>
                  <a:schemeClr val="tx1"/>
                </a:solidFill>
              </a:rPr>
              <a:t>１</a:t>
            </a:r>
            <a:r>
              <a:rPr lang="en-US" altLang="ja-JP" sz="1400" dirty="0">
                <a:solidFill>
                  <a:schemeClr val="tx1"/>
                </a:solidFill>
              </a:rPr>
              <a:t>)</a:t>
            </a:r>
            <a:r>
              <a:rPr lang="ja-JP" altLang="en-US" sz="1400" dirty="0">
                <a:solidFill>
                  <a:schemeClr val="tx1"/>
                </a:solidFill>
              </a:rPr>
              <a:t>に記載の構成に沿って制作することが記載されているか。</a:t>
            </a:r>
            <a:endParaRPr lang="en-US" altLang="ja-JP" sz="1400" dirty="0">
              <a:solidFill>
                <a:schemeClr val="tx1"/>
              </a:solidFill>
            </a:endParaRPr>
          </a:p>
          <a:p>
            <a:pPr marL="180975" indent="-180975"/>
            <a:endParaRPr lang="en-US" altLang="ja-JP" sz="1400" dirty="0">
              <a:solidFill>
                <a:schemeClr val="tx1"/>
              </a:solidFill>
            </a:endParaRPr>
          </a:p>
          <a:p>
            <a:pPr marL="180975" indent="-180975"/>
            <a:r>
              <a:rPr lang="ja-JP" altLang="en-US" sz="1400" dirty="0">
                <a:solidFill>
                  <a:schemeClr val="tx1"/>
                </a:solidFill>
              </a:rPr>
              <a:t>・</a:t>
            </a:r>
            <a:r>
              <a:rPr lang="en-US" altLang="ja-JP" sz="1400" dirty="0">
                <a:solidFill>
                  <a:schemeClr val="tx1"/>
                </a:solidFill>
              </a:rPr>
              <a:t>【</a:t>
            </a:r>
            <a:r>
              <a:rPr lang="ja-JP" altLang="en-US" sz="1400" dirty="0">
                <a:solidFill>
                  <a:schemeClr val="tx1"/>
                </a:solidFill>
              </a:rPr>
              <a:t>参考１</a:t>
            </a:r>
            <a:r>
              <a:rPr lang="en-US" altLang="ja-JP" sz="1400" dirty="0">
                <a:solidFill>
                  <a:schemeClr val="tx1"/>
                </a:solidFill>
              </a:rPr>
              <a:t>】</a:t>
            </a:r>
            <a:r>
              <a:rPr lang="ja-JP" altLang="en-US" sz="1400" dirty="0">
                <a:solidFill>
                  <a:schemeClr val="tx1"/>
                </a:solidFill>
              </a:rPr>
              <a:t>のビジュアルアイデンティティマニュアルに従ったロゴの使い方、配色を使うことが記載されているか。</a:t>
            </a:r>
            <a:endParaRPr lang="en-US" altLang="ja-JP" sz="1400" dirty="0">
              <a:solidFill>
                <a:schemeClr val="tx1"/>
              </a:solidFill>
            </a:endParaRPr>
          </a:p>
          <a:p>
            <a:pPr marL="180975" indent="-180975"/>
            <a:endParaRPr lang="en-US" altLang="ja-JP" sz="1400" dirty="0">
              <a:solidFill>
                <a:schemeClr val="tx1"/>
              </a:solidFill>
            </a:endParaRPr>
          </a:p>
          <a:p>
            <a:pPr marL="180975" indent="-180975"/>
            <a:r>
              <a:rPr lang="ja-JP" altLang="en-US" sz="1400" dirty="0">
                <a:solidFill>
                  <a:schemeClr val="tx1"/>
                </a:solidFill>
              </a:rPr>
              <a:t>・仕様書６</a:t>
            </a:r>
            <a:r>
              <a:rPr lang="en-US" altLang="ja-JP" sz="1400" dirty="0">
                <a:solidFill>
                  <a:schemeClr val="tx1"/>
                </a:solidFill>
              </a:rPr>
              <a:t>.2</a:t>
            </a:r>
            <a:r>
              <a:rPr lang="ja-JP" altLang="en-US" sz="1400" dirty="0">
                <a:solidFill>
                  <a:schemeClr val="tx1"/>
                </a:solidFill>
              </a:rPr>
              <a:t>（</a:t>
            </a:r>
            <a:r>
              <a:rPr lang="en-US" altLang="ja-JP" sz="1400" dirty="0">
                <a:solidFill>
                  <a:schemeClr val="tx1"/>
                </a:solidFill>
              </a:rPr>
              <a:t>1</a:t>
            </a:r>
            <a:r>
              <a:rPr lang="ja-JP" altLang="en-US" sz="1400" dirty="0">
                <a:solidFill>
                  <a:schemeClr val="tx1"/>
                </a:solidFill>
              </a:rPr>
              <a:t>）ウに対して提案されたデザインが、情報の内容および関係性を整理した上でわかりやす制作されているか。</a:t>
            </a:r>
            <a:endParaRPr lang="en-US" altLang="ja-JP" sz="1400" dirty="0">
              <a:solidFill>
                <a:schemeClr val="tx1"/>
              </a:solidFill>
            </a:endParaRPr>
          </a:p>
        </p:txBody>
      </p:sp>
      <p:sp>
        <p:nvSpPr>
          <p:cNvPr id="9" name="八角形 8">
            <a:extLst>
              <a:ext uri="{FF2B5EF4-FFF2-40B4-BE49-F238E27FC236}">
                <a16:creationId xmlns:a16="http://schemas.microsoft.com/office/drawing/2014/main" id="{1BB82A7E-EF31-20A3-9187-DD2EA97E5584}"/>
              </a:ext>
            </a:extLst>
          </p:cNvPr>
          <p:cNvSpPr/>
          <p:nvPr/>
        </p:nvSpPr>
        <p:spPr>
          <a:xfrm>
            <a:off x="5727990" y="1916793"/>
            <a:ext cx="4413476" cy="3627359"/>
          </a:xfrm>
          <a:prstGeom prst="octagon">
            <a:avLst>
              <a:gd name="adj" fmla="val 5466"/>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加点評価の観点</a:t>
            </a:r>
            <a:r>
              <a:rPr kumimoji="1" lang="en-US" altLang="ja-JP" sz="1400" dirty="0">
                <a:solidFill>
                  <a:schemeClr val="tx1"/>
                </a:solidFill>
              </a:rPr>
              <a:t>】</a:t>
            </a:r>
          </a:p>
          <a:p>
            <a:pPr marL="180975" indent="-180975"/>
            <a:r>
              <a:rPr lang="ja-JP" altLang="en-US" sz="1400" dirty="0">
                <a:solidFill>
                  <a:schemeClr val="tx1"/>
                </a:solidFill>
              </a:rPr>
              <a:t>・表紙デザイン案が</a:t>
            </a:r>
            <a:r>
              <a:rPr lang="en-US" altLang="ja-JP" sz="1400" dirty="0">
                <a:solidFill>
                  <a:schemeClr val="tx1"/>
                </a:solidFill>
              </a:rPr>
              <a:t>100</a:t>
            </a:r>
            <a:r>
              <a:rPr lang="ja-JP" altLang="en-US" sz="1400" dirty="0">
                <a:solidFill>
                  <a:schemeClr val="tx1"/>
                </a:solidFill>
              </a:rPr>
              <a:t>年の歴史を表す重厚感のある格調高いデザインとなっているか。</a:t>
            </a:r>
            <a:endParaRPr lang="en-US" altLang="ja-JP" sz="1400" dirty="0">
              <a:solidFill>
                <a:schemeClr val="tx1"/>
              </a:solidFill>
            </a:endParaRPr>
          </a:p>
          <a:p>
            <a:pPr marL="180975" indent="-180975"/>
            <a:endParaRPr lang="en-US" altLang="ja-JP" sz="1400" dirty="0">
              <a:solidFill>
                <a:schemeClr val="tx1"/>
              </a:solidFill>
            </a:endParaRPr>
          </a:p>
          <a:p>
            <a:pPr marL="180975" indent="-180975"/>
            <a:r>
              <a:rPr lang="ja-JP" altLang="en-US" sz="1400" dirty="0">
                <a:solidFill>
                  <a:schemeClr val="tx1"/>
                </a:solidFill>
              </a:rPr>
              <a:t>・「これからも「安全・安心」を市場価値として提供していこう」という機構の姿勢が表現出来るようなデザインになっているか。</a:t>
            </a:r>
            <a:endParaRPr lang="en-US" altLang="ja-JP" sz="1400" dirty="0">
              <a:solidFill>
                <a:schemeClr val="tx1"/>
              </a:solidFill>
            </a:endParaRPr>
          </a:p>
        </p:txBody>
      </p:sp>
      <p:sp>
        <p:nvSpPr>
          <p:cNvPr id="6" name="スライド番号プレースホルダー 1">
            <a:extLst>
              <a:ext uri="{FF2B5EF4-FFF2-40B4-BE49-F238E27FC236}">
                <a16:creationId xmlns:a16="http://schemas.microsoft.com/office/drawing/2014/main" id="{50CA8523-2F37-5BF1-E864-7929221123C1}"/>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t>3</a:t>
            </a:fld>
            <a:endParaRPr kumimoji="1" lang="ja-JP" altLang="en-US" sz="1600" b="1"/>
          </a:p>
        </p:txBody>
      </p:sp>
    </p:spTree>
    <p:extLst>
      <p:ext uri="{BB962C8B-B14F-4D97-AF65-F5344CB8AC3E}">
        <p14:creationId xmlns:p14="http://schemas.microsoft.com/office/powerpoint/2010/main" val="4120282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1298-44B1-AFBD-2B4B-7A91D22AA5F3}"/>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5D331FC-7369-D909-DDE9-2EE03E6C1F95}"/>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a:t>7.1</a:t>
            </a:r>
            <a:r>
              <a:rPr kumimoji="1" lang="ja-JP" altLang="en-US"/>
              <a:t>（別紙１）提案書雛型</a:t>
            </a:r>
          </a:p>
        </p:txBody>
      </p:sp>
      <p:sp>
        <p:nvSpPr>
          <p:cNvPr id="4" name="テキスト ボックス 3">
            <a:extLst>
              <a:ext uri="{FF2B5EF4-FFF2-40B4-BE49-F238E27FC236}">
                <a16:creationId xmlns:a16="http://schemas.microsoft.com/office/drawing/2014/main" id="{D94CDD91-9D5E-698A-8BD7-E8586764711A}"/>
              </a:ext>
            </a:extLst>
          </p:cNvPr>
          <p:cNvSpPr txBox="1"/>
          <p:nvPr/>
        </p:nvSpPr>
        <p:spPr>
          <a:xfrm>
            <a:off x="893619" y="622252"/>
            <a:ext cx="2492990" cy="369332"/>
          </a:xfrm>
          <a:prstGeom prst="rect">
            <a:avLst/>
          </a:prstGeom>
          <a:noFill/>
        </p:spPr>
        <p:txBody>
          <a:bodyPr wrap="none" rtlCol="0">
            <a:spAutoFit/>
          </a:bodyPr>
          <a:lstStyle/>
          <a:p>
            <a:r>
              <a:rPr kumimoji="1" lang="en-US" altLang="ja-JP" b="1" dirty="0"/>
              <a:t>【</a:t>
            </a:r>
            <a:r>
              <a:rPr kumimoji="1" lang="ja-JP" altLang="en-US" b="1" dirty="0"/>
              <a:t>７　受託者の要件</a:t>
            </a:r>
            <a:r>
              <a:rPr kumimoji="1" lang="en-US" altLang="ja-JP" b="1" dirty="0"/>
              <a:t>】</a:t>
            </a:r>
            <a:endParaRPr kumimoji="1" lang="ja-JP" altLang="en-US" b="1" dirty="0"/>
          </a:p>
        </p:txBody>
      </p:sp>
      <p:graphicFrame>
        <p:nvGraphicFramePr>
          <p:cNvPr id="5" name="表 4">
            <a:extLst>
              <a:ext uri="{FF2B5EF4-FFF2-40B4-BE49-F238E27FC236}">
                <a16:creationId xmlns:a16="http://schemas.microsoft.com/office/drawing/2014/main" id="{8A32589E-6A38-6D20-6ACA-4253FBD75700}"/>
              </a:ext>
            </a:extLst>
          </p:cNvPr>
          <p:cNvGraphicFramePr>
            <a:graphicFrameLocks noGrp="1"/>
          </p:cNvGraphicFramePr>
          <p:nvPr>
            <p:extLst>
              <p:ext uri="{D42A27DB-BD31-4B8C-83A1-F6EECF244321}">
                <p14:modId xmlns:p14="http://schemas.microsoft.com/office/powerpoint/2010/main" val="884378582"/>
              </p:ext>
            </p:extLst>
          </p:nvPr>
        </p:nvGraphicFramePr>
        <p:xfrm>
          <a:off x="1383096" y="1095973"/>
          <a:ext cx="8128000" cy="37084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dirty="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dirty="0">
                          <a:solidFill>
                            <a:schemeClr val="tx1"/>
                          </a:solidFill>
                        </a:rPr>
                        <a:t>仕様書「７　受託者の要件」に記載の内容について記述する。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6" name="テキスト ボックス 5">
            <a:extLst>
              <a:ext uri="{FF2B5EF4-FFF2-40B4-BE49-F238E27FC236}">
                <a16:creationId xmlns:a16="http://schemas.microsoft.com/office/drawing/2014/main" id="{1475A208-96B6-078A-7942-31A80738B29C}"/>
              </a:ext>
            </a:extLst>
          </p:cNvPr>
          <p:cNvSpPr txBox="1"/>
          <p:nvPr/>
        </p:nvSpPr>
        <p:spPr>
          <a:xfrm>
            <a:off x="1218135" y="1791717"/>
            <a:ext cx="6109365" cy="2893100"/>
          </a:xfrm>
          <a:prstGeom prst="rect">
            <a:avLst/>
          </a:prstGeom>
          <a:noFill/>
        </p:spPr>
        <p:txBody>
          <a:bodyPr wrap="square" rtlCol="0">
            <a:spAutoFit/>
          </a:bodyPr>
          <a:lstStyle/>
          <a:p>
            <a:r>
              <a:rPr kumimoji="1" lang="ja-JP" altLang="en-US" sz="1400" dirty="0"/>
              <a:t>（１）実績</a:t>
            </a:r>
            <a:endParaRPr kumimoji="1" lang="en-US" altLang="ja-JP" sz="1400" dirty="0"/>
          </a:p>
          <a:p>
            <a:r>
              <a:rPr kumimoji="1" lang="ja-JP" altLang="en-US" sz="1400" dirty="0"/>
              <a:t>　実施時期、依頼元、制作物の内容、可能であればＵＲＬなどを記載する。</a:t>
            </a:r>
            <a:endParaRPr kumimoji="1" lang="en-US" altLang="ja-JP" sz="1400" dirty="0"/>
          </a:p>
          <a:p>
            <a:endParaRPr kumimoji="1" lang="en-US" altLang="ja-JP" sz="1400" dirty="0"/>
          </a:p>
          <a:p>
            <a:r>
              <a:rPr lang="ja-JP" altLang="en-US" sz="1400" dirty="0"/>
              <a:t>（２）実施体制</a:t>
            </a:r>
            <a:endParaRPr lang="en-US" altLang="ja-JP" sz="1400" dirty="0"/>
          </a:p>
          <a:p>
            <a:endParaRPr lang="en-US" altLang="ja-JP" sz="1400" dirty="0"/>
          </a:p>
          <a:p>
            <a:endParaRPr lang="en-US" altLang="ja-JP" sz="1400" dirty="0"/>
          </a:p>
          <a:p>
            <a:endParaRPr lang="en-US" altLang="ja-JP" sz="1400" dirty="0"/>
          </a:p>
          <a:p>
            <a:endParaRPr lang="en-US" altLang="ja-JP" sz="1400" dirty="0"/>
          </a:p>
          <a:p>
            <a:endParaRPr lang="en-US" altLang="ja-JP" sz="1400" dirty="0"/>
          </a:p>
          <a:p>
            <a:endParaRPr lang="en-US" altLang="ja-JP" sz="1400" dirty="0"/>
          </a:p>
          <a:p>
            <a:endParaRPr lang="en-US" altLang="ja-JP" sz="1400" dirty="0"/>
          </a:p>
          <a:p>
            <a:endParaRPr lang="en-US" altLang="ja-JP" sz="1400" dirty="0"/>
          </a:p>
          <a:p>
            <a:endParaRPr kumimoji="1" lang="ja-JP" altLang="en-US" sz="1400" dirty="0"/>
          </a:p>
        </p:txBody>
      </p:sp>
      <p:sp>
        <p:nvSpPr>
          <p:cNvPr id="7" name="四角形: 角を丸くする 6">
            <a:extLst>
              <a:ext uri="{FF2B5EF4-FFF2-40B4-BE49-F238E27FC236}">
                <a16:creationId xmlns:a16="http://schemas.microsoft.com/office/drawing/2014/main" id="{CA10056E-C817-22F9-F564-8A19286D68E5}"/>
              </a:ext>
            </a:extLst>
          </p:cNvPr>
          <p:cNvSpPr/>
          <p:nvPr/>
        </p:nvSpPr>
        <p:spPr>
          <a:xfrm>
            <a:off x="686781" y="4202851"/>
            <a:ext cx="5671399" cy="127211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基礎点評価の観点</a:t>
            </a:r>
            <a:r>
              <a:rPr kumimoji="1" lang="en-US" altLang="ja-JP" sz="1400" dirty="0">
                <a:solidFill>
                  <a:schemeClr val="tx1"/>
                </a:solidFill>
              </a:rPr>
              <a:t>】</a:t>
            </a:r>
          </a:p>
          <a:p>
            <a:pPr marL="180975" indent="-180975"/>
            <a:r>
              <a:rPr lang="ja-JP" altLang="en-US" sz="1400" dirty="0">
                <a:solidFill>
                  <a:schemeClr val="tx1"/>
                </a:solidFill>
              </a:rPr>
              <a:t>・仕様書「７　受託者の要件」に記載の内容について全て満たしているか。</a:t>
            </a:r>
            <a:endParaRPr lang="ja-JP" altLang="ja-JP" sz="1400" dirty="0">
              <a:solidFill>
                <a:schemeClr val="tx1"/>
              </a:solidFill>
            </a:endParaRPr>
          </a:p>
        </p:txBody>
      </p:sp>
      <p:sp>
        <p:nvSpPr>
          <p:cNvPr id="8" name="正方形/長方形 7">
            <a:extLst>
              <a:ext uri="{FF2B5EF4-FFF2-40B4-BE49-F238E27FC236}">
                <a16:creationId xmlns:a16="http://schemas.microsoft.com/office/drawing/2014/main" id="{9F337F4F-268C-E06B-D4E1-33CBAD7C71C7}"/>
              </a:ext>
            </a:extLst>
          </p:cNvPr>
          <p:cNvSpPr/>
          <p:nvPr/>
        </p:nvSpPr>
        <p:spPr>
          <a:xfrm>
            <a:off x="3083517" y="2554279"/>
            <a:ext cx="1288473" cy="3587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a:t>ＸＸ　ＸＸ</a:t>
            </a:r>
            <a:endParaRPr kumimoji="1" lang="en-US" altLang="ja-JP" sz="1100"/>
          </a:p>
          <a:p>
            <a:pPr algn="ctr"/>
            <a:r>
              <a:rPr kumimoji="1" lang="ja-JP" altLang="en-US" sz="1100"/>
              <a:t>リーダー</a:t>
            </a:r>
          </a:p>
        </p:txBody>
      </p:sp>
      <p:sp>
        <p:nvSpPr>
          <p:cNvPr id="9" name="正方形/長方形 8">
            <a:extLst>
              <a:ext uri="{FF2B5EF4-FFF2-40B4-BE49-F238E27FC236}">
                <a16:creationId xmlns:a16="http://schemas.microsoft.com/office/drawing/2014/main" id="{0989416C-9DF6-0A5C-CAF4-EF203D5E05D0}"/>
              </a:ext>
            </a:extLst>
          </p:cNvPr>
          <p:cNvSpPr/>
          <p:nvPr/>
        </p:nvSpPr>
        <p:spPr>
          <a:xfrm>
            <a:off x="1603479" y="3188006"/>
            <a:ext cx="1288473" cy="3587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a:t>ＸＸ　ＸＸ</a:t>
            </a:r>
            <a:endParaRPr kumimoji="1" lang="en-US" altLang="ja-JP" sz="1100"/>
          </a:p>
          <a:p>
            <a:pPr algn="ctr"/>
            <a:r>
              <a:rPr kumimoji="1" lang="ja-JP" altLang="en-US" sz="1100"/>
              <a:t>○○担当</a:t>
            </a:r>
          </a:p>
        </p:txBody>
      </p:sp>
      <p:sp>
        <p:nvSpPr>
          <p:cNvPr id="10" name="正方形/長方形 9">
            <a:extLst>
              <a:ext uri="{FF2B5EF4-FFF2-40B4-BE49-F238E27FC236}">
                <a16:creationId xmlns:a16="http://schemas.microsoft.com/office/drawing/2014/main" id="{DC82A8F2-F7E2-6A8E-A915-9A133E8EC49E}"/>
              </a:ext>
            </a:extLst>
          </p:cNvPr>
          <p:cNvSpPr/>
          <p:nvPr/>
        </p:nvSpPr>
        <p:spPr>
          <a:xfrm>
            <a:off x="4614445" y="3188006"/>
            <a:ext cx="1288473" cy="3587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a:t>ＸＸ　ＸＸ</a:t>
            </a:r>
            <a:endParaRPr kumimoji="1" lang="en-US" altLang="ja-JP" sz="1100"/>
          </a:p>
          <a:p>
            <a:pPr algn="ctr"/>
            <a:r>
              <a:rPr lang="ja-JP" altLang="en-US" sz="1100"/>
              <a:t>○○担当</a:t>
            </a:r>
            <a:endParaRPr kumimoji="1" lang="ja-JP" altLang="en-US" sz="1100"/>
          </a:p>
        </p:txBody>
      </p:sp>
      <p:sp>
        <p:nvSpPr>
          <p:cNvPr id="11" name="正方形/長方形 10">
            <a:extLst>
              <a:ext uri="{FF2B5EF4-FFF2-40B4-BE49-F238E27FC236}">
                <a16:creationId xmlns:a16="http://schemas.microsoft.com/office/drawing/2014/main" id="{C51BA541-0D54-88CB-2ED2-F526159BC4DF}"/>
              </a:ext>
            </a:extLst>
          </p:cNvPr>
          <p:cNvSpPr/>
          <p:nvPr/>
        </p:nvSpPr>
        <p:spPr>
          <a:xfrm>
            <a:off x="3083516" y="3188006"/>
            <a:ext cx="1288473" cy="3587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a:t>ＸＸ　ＸＸ</a:t>
            </a:r>
            <a:endParaRPr kumimoji="1" lang="en-US" altLang="ja-JP" sz="1100"/>
          </a:p>
          <a:p>
            <a:pPr algn="ctr"/>
            <a:r>
              <a:rPr lang="ja-JP" altLang="en-US" sz="1100"/>
              <a:t>○○担当</a:t>
            </a:r>
            <a:endParaRPr kumimoji="1" lang="ja-JP" altLang="en-US" sz="1100"/>
          </a:p>
        </p:txBody>
      </p:sp>
      <p:cxnSp>
        <p:nvCxnSpPr>
          <p:cNvPr id="12" name="直線コネクタ 11">
            <a:extLst>
              <a:ext uri="{FF2B5EF4-FFF2-40B4-BE49-F238E27FC236}">
                <a16:creationId xmlns:a16="http://schemas.microsoft.com/office/drawing/2014/main" id="{D61640C2-386C-41DA-466A-744C86A1C588}"/>
              </a:ext>
            </a:extLst>
          </p:cNvPr>
          <p:cNvCxnSpPr>
            <a:cxnSpLocks/>
            <a:stCxn id="8" idx="2"/>
          </p:cNvCxnSpPr>
          <p:nvPr/>
        </p:nvCxnSpPr>
        <p:spPr>
          <a:xfrm>
            <a:off x="3727754" y="2913017"/>
            <a:ext cx="0" cy="50794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直線コネクタ 12">
            <a:extLst>
              <a:ext uri="{FF2B5EF4-FFF2-40B4-BE49-F238E27FC236}">
                <a16:creationId xmlns:a16="http://schemas.microsoft.com/office/drawing/2014/main" id="{4543280D-6938-444B-50C7-93E02282A837}"/>
              </a:ext>
            </a:extLst>
          </p:cNvPr>
          <p:cNvCxnSpPr>
            <a:cxnSpLocks/>
          </p:cNvCxnSpPr>
          <p:nvPr/>
        </p:nvCxnSpPr>
        <p:spPr>
          <a:xfrm>
            <a:off x="2247715" y="3053441"/>
            <a:ext cx="301096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E3CDA920-F184-F55F-F13A-E8A9136FC2AE}"/>
              </a:ext>
            </a:extLst>
          </p:cNvPr>
          <p:cNvCxnSpPr>
            <a:cxnSpLocks/>
          </p:cNvCxnSpPr>
          <p:nvPr/>
        </p:nvCxnSpPr>
        <p:spPr>
          <a:xfrm>
            <a:off x="5258681" y="3044626"/>
            <a:ext cx="0" cy="1939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直線コネクタ 14">
            <a:extLst>
              <a:ext uri="{FF2B5EF4-FFF2-40B4-BE49-F238E27FC236}">
                <a16:creationId xmlns:a16="http://schemas.microsoft.com/office/drawing/2014/main" id="{F12B7BE0-6591-A979-B8A1-3FD2ED8389F3}"/>
              </a:ext>
            </a:extLst>
          </p:cNvPr>
          <p:cNvCxnSpPr>
            <a:cxnSpLocks/>
          </p:cNvCxnSpPr>
          <p:nvPr/>
        </p:nvCxnSpPr>
        <p:spPr>
          <a:xfrm>
            <a:off x="2247715" y="3020725"/>
            <a:ext cx="0" cy="193932"/>
          </a:xfrm>
          <a:prstGeom prst="line">
            <a:avLst/>
          </a:prstGeom>
        </p:spPr>
        <p:style>
          <a:lnRef idx="2">
            <a:schemeClr val="accent1"/>
          </a:lnRef>
          <a:fillRef idx="0">
            <a:schemeClr val="accent1"/>
          </a:fillRef>
          <a:effectRef idx="1">
            <a:schemeClr val="accent1"/>
          </a:effectRef>
          <a:fontRef idx="minor">
            <a:schemeClr val="tx1"/>
          </a:fontRef>
        </p:style>
      </p:cxnSp>
      <p:sp>
        <p:nvSpPr>
          <p:cNvPr id="17" name="八角形 16">
            <a:extLst>
              <a:ext uri="{FF2B5EF4-FFF2-40B4-BE49-F238E27FC236}">
                <a16:creationId xmlns:a16="http://schemas.microsoft.com/office/drawing/2014/main" id="{7578CFC6-DD86-097B-C652-F7C569E6DB7A}"/>
              </a:ext>
            </a:extLst>
          </p:cNvPr>
          <p:cNvSpPr/>
          <p:nvPr/>
        </p:nvSpPr>
        <p:spPr>
          <a:xfrm>
            <a:off x="6515850" y="4111769"/>
            <a:ext cx="5293529" cy="2106152"/>
          </a:xfrm>
          <a:prstGeom prst="octagon">
            <a:avLst>
              <a:gd name="adj" fmla="val 14452"/>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加点評価の観点</a:t>
            </a:r>
            <a:r>
              <a:rPr kumimoji="1" lang="en-US" altLang="ja-JP" sz="1400" dirty="0">
                <a:solidFill>
                  <a:schemeClr val="tx1"/>
                </a:solidFill>
              </a:rPr>
              <a:t>】</a:t>
            </a:r>
          </a:p>
          <a:p>
            <a:pPr marL="180975" indent="-180975"/>
            <a:r>
              <a:rPr kumimoji="1" lang="ja-JP" altLang="en-US" sz="1400" dirty="0">
                <a:solidFill>
                  <a:schemeClr val="tx1"/>
                </a:solidFill>
              </a:rPr>
              <a:t>・</a:t>
            </a:r>
            <a:r>
              <a:rPr lang="ja-JP" altLang="en-US" sz="1400" dirty="0">
                <a:solidFill>
                  <a:schemeClr val="tx1"/>
                </a:solidFill>
              </a:rPr>
              <a:t>提案された作業スケジュールが、合理的かつ確実に業務が履行できることが期待されるものとなっているか。</a:t>
            </a:r>
            <a:endParaRPr lang="en-US" altLang="ja-JP" sz="1400" dirty="0">
              <a:solidFill>
                <a:schemeClr val="tx1"/>
              </a:solidFill>
            </a:endParaRPr>
          </a:p>
          <a:p>
            <a:pPr marL="180975" indent="-180975"/>
            <a:endParaRPr lang="en-US" altLang="ja-JP" sz="1400" dirty="0">
              <a:solidFill>
                <a:schemeClr val="tx1"/>
              </a:solidFill>
            </a:endParaRPr>
          </a:p>
          <a:p>
            <a:pPr marL="180975" indent="-180975"/>
            <a:r>
              <a:rPr lang="ja-JP" altLang="en-US" sz="1400" dirty="0">
                <a:solidFill>
                  <a:schemeClr val="tx1"/>
                </a:solidFill>
              </a:rPr>
              <a:t>・ワーク･ライフ・バランス等の推進に関する指標に基づく取組をしているか。</a:t>
            </a:r>
            <a:endParaRPr lang="en-US" altLang="ja-JP" sz="1400" dirty="0">
              <a:solidFill>
                <a:schemeClr val="tx1"/>
              </a:solidFill>
            </a:endParaRPr>
          </a:p>
          <a:p>
            <a:pPr marL="180975" indent="-180975"/>
            <a:endParaRPr lang="en-US" altLang="ja-JP" sz="1400" dirty="0">
              <a:solidFill>
                <a:schemeClr val="tx1"/>
              </a:solidFill>
            </a:endParaRPr>
          </a:p>
        </p:txBody>
      </p:sp>
      <p:sp>
        <p:nvSpPr>
          <p:cNvPr id="16" name="スライド番号プレースホルダー 1">
            <a:extLst>
              <a:ext uri="{FF2B5EF4-FFF2-40B4-BE49-F238E27FC236}">
                <a16:creationId xmlns:a16="http://schemas.microsoft.com/office/drawing/2014/main" id="{7D3DCD11-8E1E-7934-D88A-F15BD5CCC49B}"/>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solidFill>
                  <a:schemeClr val="tx1"/>
                </a:solidFill>
              </a:rPr>
              <a:t>4</a:t>
            </a:fld>
            <a:endParaRPr kumimoji="1" lang="ja-JP" altLang="en-US" sz="1600" b="1">
              <a:solidFill>
                <a:schemeClr val="tx1"/>
              </a:solidFill>
            </a:endParaRPr>
          </a:p>
        </p:txBody>
      </p:sp>
      <p:sp>
        <p:nvSpPr>
          <p:cNvPr id="2" name="テキスト ボックス 1">
            <a:extLst>
              <a:ext uri="{FF2B5EF4-FFF2-40B4-BE49-F238E27FC236}">
                <a16:creationId xmlns:a16="http://schemas.microsoft.com/office/drawing/2014/main" id="{83803D04-EF65-5746-DE06-D1F323C14FC4}"/>
              </a:ext>
            </a:extLst>
          </p:cNvPr>
          <p:cNvSpPr txBox="1"/>
          <p:nvPr/>
        </p:nvSpPr>
        <p:spPr>
          <a:xfrm>
            <a:off x="6200511" y="2449775"/>
            <a:ext cx="4458511" cy="1661993"/>
          </a:xfrm>
          <a:prstGeom prst="rect">
            <a:avLst/>
          </a:prstGeom>
          <a:noFill/>
        </p:spPr>
        <p:txBody>
          <a:bodyPr wrap="square" rtlCol="0">
            <a:spAutoFit/>
          </a:bodyPr>
          <a:lstStyle/>
          <a:p>
            <a:r>
              <a:rPr kumimoji="1" lang="en-US" altLang="ja-JP" sz="1400" dirty="0"/>
              <a:t>※</a:t>
            </a:r>
            <a:r>
              <a:rPr lang="ja-JP" altLang="en-US" sz="1400" dirty="0"/>
              <a:t>外注や一部再委託を行う場合は、会社名、委託内容を明記すること。</a:t>
            </a:r>
            <a:endParaRPr lang="en-US" altLang="ja-JP" sz="1400" dirty="0"/>
          </a:p>
          <a:p>
            <a:endParaRPr lang="en-US" altLang="ja-JP" sz="1400" dirty="0"/>
          </a:p>
          <a:p>
            <a:r>
              <a:rPr lang="ja-JP" altLang="en-US" sz="1400" dirty="0"/>
              <a:t>・役割分担</a:t>
            </a:r>
            <a:endParaRPr lang="en-US" altLang="ja-JP" sz="1400" dirty="0"/>
          </a:p>
          <a:p>
            <a:endParaRPr lang="en-US" altLang="ja-JP" sz="1400" dirty="0"/>
          </a:p>
          <a:p>
            <a:r>
              <a:rPr lang="ja-JP" altLang="en-US" sz="1400" dirty="0"/>
              <a:t>・制作スケジュール</a:t>
            </a:r>
            <a:endParaRPr lang="en-US" altLang="ja-JP" sz="1400" dirty="0"/>
          </a:p>
          <a:p>
            <a:endParaRPr kumimoji="1" lang="ja-JP" altLang="en-US" dirty="0"/>
          </a:p>
        </p:txBody>
      </p:sp>
    </p:spTree>
    <p:extLst>
      <p:ext uri="{BB962C8B-B14F-4D97-AF65-F5344CB8AC3E}">
        <p14:creationId xmlns:p14="http://schemas.microsoft.com/office/powerpoint/2010/main" val="644357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01A5-4130-9177-2D3E-C0DE01D362AE}"/>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4000DFC-C362-5D6D-A531-A29645E2538E}"/>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a:t>7.1</a:t>
            </a:r>
            <a:r>
              <a:rPr kumimoji="1" lang="ja-JP" altLang="en-US"/>
              <a:t>（別紙１）提案書雛型</a:t>
            </a:r>
          </a:p>
        </p:txBody>
      </p:sp>
      <p:sp>
        <p:nvSpPr>
          <p:cNvPr id="4" name="テキスト ボックス 3">
            <a:extLst>
              <a:ext uri="{FF2B5EF4-FFF2-40B4-BE49-F238E27FC236}">
                <a16:creationId xmlns:a16="http://schemas.microsoft.com/office/drawing/2014/main" id="{5F7A1EB7-09A7-F3B3-C459-0320D088ECCC}"/>
              </a:ext>
            </a:extLst>
          </p:cNvPr>
          <p:cNvSpPr txBox="1"/>
          <p:nvPr/>
        </p:nvSpPr>
        <p:spPr>
          <a:xfrm>
            <a:off x="914400" y="1196502"/>
            <a:ext cx="2954655" cy="369332"/>
          </a:xfrm>
          <a:prstGeom prst="rect">
            <a:avLst/>
          </a:prstGeom>
          <a:noFill/>
        </p:spPr>
        <p:txBody>
          <a:bodyPr wrap="none" rtlCol="0">
            <a:spAutoFit/>
          </a:bodyPr>
          <a:lstStyle/>
          <a:p>
            <a:r>
              <a:rPr kumimoji="1" lang="en-US" altLang="ja-JP" b="1" dirty="0"/>
              <a:t>【</a:t>
            </a:r>
            <a:r>
              <a:rPr kumimoji="1" lang="ja-JP" altLang="en-US" b="1" dirty="0"/>
              <a:t>８　所有権及び著作権</a:t>
            </a:r>
            <a:r>
              <a:rPr kumimoji="1" lang="en-US" altLang="ja-JP" b="1" dirty="0"/>
              <a:t>】</a:t>
            </a:r>
            <a:endParaRPr kumimoji="1" lang="ja-JP" altLang="en-US" b="1" dirty="0"/>
          </a:p>
        </p:txBody>
      </p:sp>
      <p:graphicFrame>
        <p:nvGraphicFramePr>
          <p:cNvPr id="5" name="表 4">
            <a:extLst>
              <a:ext uri="{FF2B5EF4-FFF2-40B4-BE49-F238E27FC236}">
                <a16:creationId xmlns:a16="http://schemas.microsoft.com/office/drawing/2014/main" id="{543BEE91-4D74-4B6E-33A2-83A9AC3622B5}"/>
              </a:ext>
            </a:extLst>
          </p:cNvPr>
          <p:cNvGraphicFramePr>
            <a:graphicFrameLocks noGrp="1"/>
          </p:cNvGraphicFramePr>
          <p:nvPr>
            <p:extLst>
              <p:ext uri="{D42A27DB-BD31-4B8C-83A1-F6EECF244321}">
                <p14:modId xmlns:p14="http://schemas.microsoft.com/office/powerpoint/2010/main" val="3445388781"/>
              </p:ext>
            </p:extLst>
          </p:nvPr>
        </p:nvGraphicFramePr>
        <p:xfrm>
          <a:off x="1507787" y="2042628"/>
          <a:ext cx="8128000" cy="64008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dirty="0">
                          <a:solidFill>
                            <a:schemeClr val="tx1"/>
                          </a:solidFill>
                        </a:rPr>
                        <a:t>仕様書「８　所有権及び著作権」に記載の内容について全て記述する。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7" name="四角形: 角を丸くする 6">
            <a:extLst>
              <a:ext uri="{FF2B5EF4-FFF2-40B4-BE49-F238E27FC236}">
                <a16:creationId xmlns:a16="http://schemas.microsoft.com/office/drawing/2014/main" id="{53E1AC3F-06C5-3E03-D7BD-64E90E159BAA}"/>
              </a:ext>
            </a:extLst>
          </p:cNvPr>
          <p:cNvSpPr/>
          <p:nvPr/>
        </p:nvSpPr>
        <p:spPr>
          <a:xfrm>
            <a:off x="1507787" y="2986210"/>
            <a:ext cx="8128000" cy="71901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基礎点評価の観点</a:t>
            </a:r>
            <a:r>
              <a:rPr kumimoji="1" lang="en-US" altLang="ja-JP" sz="1400" dirty="0">
                <a:solidFill>
                  <a:schemeClr val="tx1"/>
                </a:solidFill>
              </a:rPr>
              <a:t>】</a:t>
            </a:r>
          </a:p>
          <a:p>
            <a:r>
              <a:rPr lang="ja-JP" altLang="en-US" sz="1400" dirty="0">
                <a:solidFill>
                  <a:schemeClr val="tx1"/>
                </a:solidFill>
              </a:rPr>
              <a:t>・仕様書「８　所有権及び著作権」に記載の内容について全て記載されているか。</a:t>
            </a:r>
          </a:p>
        </p:txBody>
      </p:sp>
      <p:sp>
        <p:nvSpPr>
          <p:cNvPr id="6" name="スライド番号プレースホルダー 1">
            <a:extLst>
              <a:ext uri="{FF2B5EF4-FFF2-40B4-BE49-F238E27FC236}">
                <a16:creationId xmlns:a16="http://schemas.microsoft.com/office/drawing/2014/main" id="{5F823DEC-8E75-8458-336A-6FCF08A59F53}"/>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t>5</a:t>
            </a:fld>
            <a:endParaRPr kumimoji="1" lang="ja-JP" altLang="en-US" sz="1600" b="1"/>
          </a:p>
        </p:txBody>
      </p:sp>
    </p:spTree>
    <p:extLst>
      <p:ext uri="{BB962C8B-B14F-4D97-AF65-F5344CB8AC3E}">
        <p14:creationId xmlns:p14="http://schemas.microsoft.com/office/powerpoint/2010/main" val="3363231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BBE8-6D02-BED7-3C7D-C3353323B259}"/>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0174497-7325-01C1-8F57-E0D193B52B04}"/>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a:t>7.1</a:t>
            </a:r>
            <a:r>
              <a:rPr kumimoji="1" lang="ja-JP" altLang="en-US"/>
              <a:t>（別紙１）提案書雛型</a:t>
            </a:r>
          </a:p>
        </p:txBody>
      </p:sp>
      <p:sp>
        <p:nvSpPr>
          <p:cNvPr id="4" name="テキスト ボックス 3">
            <a:extLst>
              <a:ext uri="{FF2B5EF4-FFF2-40B4-BE49-F238E27FC236}">
                <a16:creationId xmlns:a16="http://schemas.microsoft.com/office/drawing/2014/main" id="{7F9A9C9B-8F6A-55FF-D7D3-275D3A623FE8}"/>
              </a:ext>
            </a:extLst>
          </p:cNvPr>
          <p:cNvSpPr txBox="1"/>
          <p:nvPr/>
        </p:nvSpPr>
        <p:spPr>
          <a:xfrm>
            <a:off x="914400" y="1196502"/>
            <a:ext cx="3695700" cy="369332"/>
          </a:xfrm>
          <a:prstGeom prst="rect">
            <a:avLst/>
          </a:prstGeom>
          <a:noFill/>
        </p:spPr>
        <p:txBody>
          <a:bodyPr wrap="square" rtlCol="0">
            <a:spAutoFit/>
          </a:bodyPr>
          <a:lstStyle/>
          <a:p>
            <a:r>
              <a:rPr kumimoji="1" lang="en-US" altLang="ja-JP" b="1" dirty="0"/>
              <a:t>【</a:t>
            </a:r>
            <a:r>
              <a:rPr kumimoji="1" lang="ja-JP" altLang="en-US" b="1" dirty="0"/>
              <a:t>９　履行に関する注意事項</a:t>
            </a:r>
            <a:r>
              <a:rPr kumimoji="1" lang="en-US" altLang="ja-JP" b="1" dirty="0"/>
              <a:t>】</a:t>
            </a:r>
            <a:endParaRPr kumimoji="1" lang="ja-JP" altLang="en-US" b="1" dirty="0"/>
          </a:p>
        </p:txBody>
      </p:sp>
      <p:graphicFrame>
        <p:nvGraphicFramePr>
          <p:cNvPr id="5" name="表 4">
            <a:extLst>
              <a:ext uri="{FF2B5EF4-FFF2-40B4-BE49-F238E27FC236}">
                <a16:creationId xmlns:a16="http://schemas.microsoft.com/office/drawing/2014/main" id="{DA1AFF26-96E1-FE6B-031A-E5BD0F408BB8}"/>
              </a:ext>
            </a:extLst>
          </p:cNvPr>
          <p:cNvGraphicFramePr>
            <a:graphicFrameLocks noGrp="1"/>
          </p:cNvGraphicFramePr>
          <p:nvPr>
            <p:extLst>
              <p:ext uri="{D42A27DB-BD31-4B8C-83A1-F6EECF244321}">
                <p14:modId xmlns:p14="http://schemas.microsoft.com/office/powerpoint/2010/main" val="2285656770"/>
              </p:ext>
            </p:extLst>
          </p:nvPr>
        </p:nvGraphicFramePr>
        <p:xfrm>
          <a:off x="1507787" y="2042628"/>
          <a:ext cx="8128000" cy="64008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dirty="0">
                          <a:solidFill>
                            <a:schemeClr val="tx1"/>
                          </a:solidFill>
                        </a:rPr>
                        <a:t>仕様書「９　履行に関する注意事項（</a:t>
                      </a:r>
                      <a:r>
                        <a:rPr kumimoji="1" lang="en-US" altLang="ja-JP" b="0" dirty="0">
                          <a:solidFill>
                            <a:schemeClr val="tx1"/>
                          </a:solidFill>
                        </a:rPr>
                        <a:t>12</a:t>
                      </a:r>
                      <a:r>
                        <a:rPr kumimoji="1" lang="ja-JP" altLang="en-US" b="0" dirty="0">
                          <a:solidFill>
                            <a:schemeClr val="tx1"/>
                          </a:solidFill>
                        </a:rPr>
                        <a:t>）」に記載の内容について記述する。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7" name="四角形: 角を丸くする 6">
            <a:extLst>
              <a:ext uri="{FF2B5EF4-FFF2-40B4-BE49-F238E27FC236}">
                <a16:creationId xmlns:a16="http://schemas.microsoft.com/office/drawing/2014/main" id="{322C368B-93C7-E358-BF77-FB55A6382528}"/>
              </a:ext>
            </a:extLst>
          </p:cNvPr>
          <p:cNvSpPr/>
          <p:nvPr/>
        </p:nvSpPr>
        <p:spPr>
          <a:xfrm>
            <a:off x="1507787" y="2926038"/>
            <a:ext cx="8128000" cy="83633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a:t>
            </a:r>
            <a:r>
              <a:rPr kumimoji="1" lang="ja-JP" altLang="en-US" sz="1400" dirty="0">
                <a:solidFill>
                  <a:schemeClr val="tx1"/>
                </a:solidFill>
              </a:rPr>
              <a:t>基礎点評価の観点</a:t>
            </a:r>
            <a:r>
              <a:rPr kumimoji="1" lang="en-US" altLang="ja-JP" sz="1400" dirty="0">
                <a:solidFill>
                  <a:schemeClr val="tx1"/>
                </a:solidFill>
              </a:rPr>
              <a:t>】</a:t>
            </a:r>
          </a:p>
          <a:p>
            <a:r>
              <a:rPr lang="ja-JP" altLang="en-US" sz="1400" dirty="0">
                <a:solidFill>
                  <a:schemeClr val="tx1"/>
                </a:solidFill>
              </a:rPr>
              <a:t>・仕様書「９　履行に関する注意事項（</a:t>
            </a:r>
            <a:r>
              <a:rPr lang="en-US" altLang="ja-JP" sz="1400" dirty="0">
                <a:solidFill>
                  <a:schemeClr val="tx1"/>
                </a:solidFill>
              </a:rPr>
              <a:t>12</a:t>
            </a:r>
            <a:r>
              <a:rPr lang="ja-JP" altLang="en-US" sz="1400" dirty="0">
                <a:solidFill>
                  <a:schemeClr val="tx1"/>
                </a:solidFill>
              </a:rPr>
              <a:t>）」に記載の内容を遵守するための体制や教育訓練などについて記述されているか。</a:t>
            </a:r>
          </a:p>
        </p:txBody>
      </p:sp>
      <p:sp>
        <p:nvSpPr>
          <p:cNvPr id="6" name="スライド番号プレースホルダー 1">
            <a:extLst>
              <a:ext uri="{FF2B5EF4-FFF2-40B4-BE49-F238E27FC236}">
                <a16:creationId xmlns:a16="http://schemas.microsoft.com/office/drawing/2014/main" id="{92AD92DF-00D0-16A5-4CA2-F6228BA8309B}"/>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t>6</a:t>
            </a:fld>
            <a:endParaRPr kumimoji="1" lang="ja-JP" altLang="en-US" sz="1600" b="1"/>
          </a:p>
        </p:txBody>
      </p:sp>
    </p:spTree>
    <p:extLst>
      <p:ext uri="{BB962C8B-B14F-4D97-AF65-F5344CB8AC3E}">
        <p14:creationId xmlns:p14="http://schemas.microsoft.com/office/powerpoint/2010/main" val="785007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BE868-CDC0-3BE6-A7E7-C61E3481F801}"/>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0DBE36C-2528-08D5-7F07-CED698ED48FB}"/>
              </a:ext>
            </a:extLst>
          </p:cNvPr>
          <p:cNvSpPr txBox="1"/>
          <p:nvPr/>
        </p:nvSpPr>
        <p:spPr>
          <a:xfrm>
            <a:off x="9179667" y="252920"/>
            <a:ext cx="2808782" cy="369332"/>
          </a:xfrm>
          <a:prstGeom prst="rect">
            <a:avLst/>
          </a:prstGeom>
          <a:noFill/>
          <a:ln>
            <a:solidFill>
              <a:schemeClr val="accent1"/>
            </a:solidFill>
          </a:ln>
        </p:spPr>
        <p:txBody>
          <a:bodyPr wrap="none" rtlCol="0">
            <a:spAutoFit/>
          </a:bodyPr>
          <a:lstStyle/>
          <a:p>
            <a:r>
              <a:rPr kumimoji="1" lang="en-US" altLang="ja-JP"/>
              <a:t>7.1</a:t>
            </a:r>
            <a:r>
              <a:rPr kumimoji="1" lang="ja-JP" altLang="en-US"/>
              <a:t>（別紙１）提案書雛型</a:t>
            </a:r>
            <a:endParaRPr kumimoji="1" lang="en-US" altLang="ja-JP"/>
          </a:p>
        </p:txBody>
      </p:sp>
      <p:sp>
        <p:nvSpPr>
          <p:cNvPr id="4" name="テキスト ボックス 3">
            <a:extLst>
              <a:ext uri="{FF2B5EF4-FFF2-40B4-BE49-F238E27FC236}">
                <a16:creationId xmlns:a16="http://schemas.microsoft.com/office/drawing/2014/main" id="{1711902E-7D0E-629D-8E7F-B275BA9AABA1}"/>
              </a:ext>
            </a:extLst>
          </p:cNvPr>
          <p:cNvSpPr txBox="1"/>
          <p:nvPr/>
        </p:nvSpPr>
        <p:spPr>
          <a:xfrm>
            <a:off x="939800" y="963108"/>
            <a:ext cx="2954655" cy="369332"/>
          </a:xfrm>
          <a:prstGeom prst="rect">
            <a:avLst/>
          </a:prstGeom>
          <a:noFill/>
        </p:spPr>
        <p:txBody>
          <a:bodyPr wrap="none" rtlCol="0">
            <a:spAutoFit/>
          </a:bodyPr>
          <a:lstStyle/>
          <a:p>
            <a:r>
              <a:rPr kumimoji="1" lang="en-US" altLang="ja-JP" b="1"/>
              <a:t>【</a:t>
            </a:r>
            <a:r>
              <a:rPr kumimoji="1" lang="ja-JP" altLang="en-US" b="1"/>
              <a:t>委託事業にかかる工数</a:t>
            </a:r>
            <a:r>
              <a:rPr kumimoji="1" lang="en-US" altLang="ja-JP" b="1"/>
              <a:t>】</a:t>
            </a:r>
            <a:endParaRPr kumimoji="1" lang="ja-JP" altLang="en-US" b="1"/>
          </a:p>
        </p:txBody>
      </p:sp>
      <p:graphicFrame>
        <p:nvGraphicFramePr>
          <p:cNvPr id="5" name="表 4">
            <a:extLst>
              <a:ext uri="{FF2B5EF4-FFF2-40B4-BE49-F238E27FC236}">
                <a16:creationId xmlns:a16="http://schemas.microsoft.com/office/drawing/2014/main" id="{B0EA85E2-8F51-7850-9F3A-AD497D7741B7}"/>
              </a:ext>
            </a:extLst>
          </p:cNvPr>
          <p:cNvGraphicFramePr>
            <a:graphicFrameLocks noGrp="1"/>
          </p:cNvGraphicFramePr>
          <p:nvPr>
            <p:extLst>
              <p:ext uri="{D42A27DB-BD31-4B8C-83A1-F6EECF244321}">
                <p14:modId xmlns:p14="http://schemas.microsoft.com/office/powerpoint/2010/main" val="116469322"/>
              </p:ext>
            </p:extLst>
          </p:nvPr>
        </p:nvGraphicFramePr>
        <p:xfrm>
          <a:off x="1507787" y="1517695"/>
          <a:ext cx="8128000" cy="914400"/>
        </p:xfrm>
        <a:graphic>
          <a:graphicData uri="http://schemas.openxmlformats.org/drawingml/2006/table">
            <a:tbl>
              <a:tblPr firstRow="1" bandRow="1">
                <a:tableStyleId>{5C22544A-7EE6-4342-B048-85BDC9FD1C3A}</a:tableStyleId>
              </a:tblPr>
              <a:tblGrid>
                <a:gridCol w="1246221">
                  <a:extLst>
                    <a:ext uri="{9D8B030D-6E8A-4147-A177-3AD203B41FA5}">
                      <a16:colId xmlns:a16="http://schemas.microsoft.com/office/drawing/2014/main" val="2754466079"/>
                    </a:ext>
                  </a:extLst>
                </a:gridCol>
                <a:gridCol w="6881779">
                  <a:extLst>
                    <a:ext uri="{9D8B030D-6E8A-4147-A177-3AD203B41FA5}">
                      <a16:colId xmlns:a16="http://schemas.microsoft.com/office/drawing/2014/main" val="120487284"/>
                    </a:ext>
                  </a:extLst>
                </a:gridCol>
              </a:tblGrid>
              <a:tr h="370840">
                <a:tc>
                  <a:txBody>
                    <a:bodyPr/>
                    <a:lstStyle/>
                    <a:p>
                      <a:r>
                        <a:rPr kumimoji="1" lang="ja-JP" altLang="en-US" b="0">
                          <a:solidFill>
                            <a:schemeClr val="tx1"/>
                          </a:solidFill>
                        </a:rPr>
                        <a:t>記述内容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kumimoji="1" lang="ja-JP" altLang="en-US" b="0">
                          <a:solidFill>
                            <a:schemeClr val="tx1"/>
                          </a:solidFill>
                        </a:rPr>
                        <a:t>提案書の内容を実現するために必要な工数を、入札仕様書における業務の中項目単位で、業務実施者のクラス別（例：責任者、主担当者等）の工数を提出すること。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608839"/>
                  </a:ext>
                </a:extLst>
              </a:tr>
            </a:tbl>
          </a:graphicData>
        </a:graphic>
      </p:graphicFrame>
      <p:sp>
        <p:nvSpPr>
          <p:cNvPr id="6" name="テキスト ボックス 5">
            <a:extLst>
              <a:ext uri="{FF2B5EF4-FFF2-40B4-BE49-F238E27FC236}">
                <a16:creationId xmlns:a16="http://schemas.microsoft.com/office/drawing/2014/main" id="{2552B8A2-16BC-9F11-0FAE-36F320D06FAF}"/>
              </a:ext>
            </a:extLst>
          </p:cNvPr>
          <p:cNvSpPr txBox="1"/>
          <p:nvPr/>
        </p:nvSpPr>
        <p:spPr>
          <a:xfrm>
            <a:off x="1507787" y="2617350"/>
            <a:ext cx="1261884" cy="523220"/>
          </a:xfrm>
          <a:prstGeom prst="rect">
            <a:avLst/>
          </a:prstGeom>
          <a:noFill/>
        </p:spPr>
        <p:txBody>
          <a:bodyPr wrap="none" rtlCol="0">
            <a:spAutoFit/>
          </a:bodyPr>
          <a:lstStyle/>
          <a:p>
            <a:r>
              <a:rPr kumimoji="1" lang="ja-JP" altLang="en-US" sz="1400"/>
              <a:t>・見積り詳細</a:t>
            </a:r>
            <a:endParaRPr kumimoji="1" lang="en-US" altLang="ja-JP" sz="1400"/>
          </a:p>
          <a:p>
            <a:endParaRPr kumimoji="1" lang="ja-JP" altLang="en-US" sz="1400"/>
          </a:p>
        </p:txBody>
      </p:sp>
      <p:graphicFrame>
        <p:nvGraphicFramePr>
          <p:cNvPr id="8" name="表 7">
            <a:extLst>
              <a:ext uri="{FF2B5EF4-FFF2-40B4-BE49-F238E27FC236}">
                <a16:creationId xmlns:a16="http://schemas.microsoft.com/office/drawing/2014/main" id="{93218184-AC2E-51A5-148E-CA0680EC9E95}"/>
              </a:ext>
            </a:extLst>
          </p:cNvPr>
          <p:cNvGraphicFramePr>
            <a:graphicFrameLocks noGrp="1"/>
          </p:cNvGraphicFramePr>
          <p:nvPr>
            <p:extLst>
              <p:ext uri="{D42A27DB-BD31-4B8C-83A1-F6EECF244321}">
                <p14:modId xmlns:p14="http://schemas.microsoft.com/office/powerpoint/2010/main" val="156297970"/>
              </p:ext>
            </p:extLst>
          </p:nvPr>
        </p:nvGraphicFramePr>
        <p:xfrm>
          <a:off x="1976965" y="2948708"/>
          <a:ext cx="8238069" cy="3667420"/>
        </p:xfrm>
        <a:graphic>
          <a:graphicData uri="http://schemas.openxmlformats.org/drawingml/2006/table">
            <a:tbl>
              <a:tblPr firstRow="1" bandRow="1"/>
              <a:tblGrid>
                <a:gridCol w="736600">
                  <a:extLst>
                    <a:ext uri="{9D8B030D-6E8A-4147-A177-3AD203B41FA5}">
                      <a16:colId xmlns:a16="http://schemas.microsoft.com/office/drawing/2014/main" val="2935230040"/>
                    </a:ext>
                  </a:extLst>
                </a:gridCol>
                <a:gridCol w="1617134">
                  <a:extLst>
                    <a:ext uri="{9D8B030D-6E8A-4147-A177-3AD203B41FA5}">
                      <a16:colId xmlns:a16="http://schemas.microsoft.com/office/drawing/2014/main" val="1148403064"/>
                    </a:ext>
                  </a:extLst>
                </a:gridCol>
                <a:gridCol w="1176867">
                  <a:extLst>
                    <a:ext uri="{9D8B030D-6E8A-4147-A177-3AD203B41FA5}">
                      <a16:colId xmlns:a16="http://schemas.microsoft.com/office/drawing/2014/main" val="1760297336"/>
                    </a:ext>
                  </a:extLst>
                </a:gridCol>
                <a:gridCol w="1176867">
                  <a:extLst>
                    <a:ext uri="{9D8B030D-6E8A-4147-A177-3AD203B41FA5}">
                      <a16:colId xmlns:a16="http://schemas.microsoft.com/office/drawing/2014/main" val="2087735948"/>
                    </a:ext>
                  </a:extLst>
                </a:gridCol>
                <a:gridCol w="1176867">
                  <a:extLst>
                    <a:ext uri="{9D8B030D-6E8A-4147-A177-3AD203B41FA5}">
                      <a16:colId xmlns:a16="http://schemas.microsoft.com/office/drawing/2014/main" val="3060307428"/>
                    </a:ext>
                  </a:extLst>
                </a:gridCol>
                <a:gridCol w="1176867">
                  <a:extLst>
                    <a:ext uri="{9D8B030D-6E8A-4147-A177-3AD203B41FA5}">
                      <a16:colId xmlns:a16="http://schemas.microsoft.com/office/drawing/2014/main" val="4144456321"/>
                    </a:ext>
                  </a:extLst>
                </a:gridCol>
                <a:gridCol w="1176867">
                  <a:extLst>
                    <a:ext uri="{9D8B030D-6E8A-4147-A177-3AD203B41FA5}">
                      <a16:colId xmlns:a16="http://schemas.microsoft.com/office/drawing/2014/main" val="3258167867"/>
                    </a:ext>
                  </a:extLst>
                </a:gridCol>
              </a:tblGrid>
              <a:tr h="339310">
                <a:tc gridSpan="2">
                  <a:txBody>
                    <a:bodyPr/>
                    <a:lstStyle/>
                    <a:p>
                      <a:pPr algn="ctr"/>
                      <a:r>
                        <a:rPr kumimoji="1" lang="ja-JP" altLang="en-US" sz="1200"/>
                        <a:t>業務</a:t>
                      </a:r>
                      <a:endParaRPr kumimoji="1" lang="ja-JP" altLang="en-US" sz="1200">
                        <a:solidFill>
                          <a:schemeClr val="tx1"/>
                        </a:solidFill>
                      </a:endParaRPr>
                    </a:p>
                  </a:txBody>
                  <a:tcPr>
                    <a:solidFill>
                      <a:schemeClr val="bg2"/>
                    </a:solidFill>
                  </a:tcPr>
                </a:tc>
                <a:tc hMerge="1">
                  <a:txBody>
                    <a:bodyPr/>
                    <a:lstStyle/>
                    <a:p>
                      <a:endParaRPr kumimoji="1" lang="ja-JP" altLang="en-US"/>
                    </a:p>
                  </a:txBody>
                  <a:tcPr/>
                </a:tc>
                <a:tc gridSpan="4">
                  <a:txBody>
                    <a:bodyPr/>
                    <a:lstStyle/>
                    <a:p>
                      <a:pPr algn="ctr"/>
                      <a:r>
                        <a:rPr kumimoji="1" lang="ja-JP" altLang="en-US" sz="1200"/>
                        <a:t>担当者のクラス別工数（人月</a:t>
                      </a:r>
                      <a:r>
                        <a:rPr kumimoji="1" lang="en-US" altLang="ja-JP" sz="1200"/>
                        <a:t>/</a:t>
                      </a:r>
                      <a:r>
                        <a:rPr kumimoji="1" lang="ja-JP" altLang="en-US" sz="1200"/>
                        <a:t>月）</a:t>
                      </a:r>
                      <a:endParaRPr kumimoji="1" lang="ja-JP" altLang="en-US" sz="1200">
                        <a:solidFill>
                          <a:schemeClr val="tx1"/>
                        </a:solidFill>
                      </a:endParaRPr>
                    </a:p>
                  </a:txBody>
                  <a:tcPr>
                    <a:solidFill>
                      <a:schemeClr val="bg2"/>
                    </a:solidFill>
                  </a:tcPr>
                </a:tc>
                <a:tc hMerge="1">
                  <a:txBody>
                    <a:bodyPr/>
                    <a:lstStyle/>
                    <a:p>
                      <a:endParaRPr kumimoji="1" lang="ja-JP" altLang="en-US" sz="1400"/>
                    </a:p>
                  </a:txBody>
                  <a:tcPr/>
                </a:tc>
                <a:tc hMerge="1">
                  <a:txBody>
                    <a:bodyPr/>
                    <a:lstStyle/>
                    <a:p>
                      <a:endParaRPr kumimoji="1" lang="ja-JP" altLang="en-US" sz="1400"/>
                    </a:p>
                  </a:txBody>
                  <a:tcPr/>
                </a:tc>
                <a:tc hMerge="1">
                  <a:txBody>
                    <a:bodyPr/>
                    <a:lstStyle/>
                    <a:p>
                      <a:endParaRPr kumimoji="1" lang="ja-JP" altLang="en-US" sz="1400"/>
                    </a:p>
                  </a:txBody>
                  <a:tcPr/>
                </a:tc>
                <a:tc rowSpan="2">
                  <a:txBody>
                    <a:bodyPr/>
                    <a:lstStyle/>
                    <a:p>
                      <a:pPr algn="ctr"/>
                      <a:r>
                        <a:rPr kumimoji="1" lang="ja-JP" altLang="en-US" sz="1200"/>
                        <a:t>工数</a:t>
                      </a:r>
                      <a:endParaRPr kumimoji="1" lang="ja-JP" altLang="en-US" sz="1200">
                        <a:solidFill>
                          <a:schemeClr val="tx1"/>
                        </a:solidFill>
                      </a:endParaRPr>
                    </a:p>
                  </a:txBody>
                  <a:tcPr anchor="ctr">
                    <a:solidFill>
                      <a:schemeClr val="bg2"/>
                    </a:solidFill>
                  </a:tcPr>
                </a:tc>
                <a:extLst>
                  <a:ext uri="{0D108BD9-81ED-4DB2-BD59-A6C34878D82A}">
                    <a16:rowId xmlns:a16="http://schemas.microsoft.com/office/drawing/2014/main" val="2968752160"/>
                  </a:ext>
                </a:extLst>
              </a:tr>
              <a:tr h="339310">
                <a:tc>
                  <a:txBody>
                    <a:bodyPr/>
                    <a:lstStyle/>
                    <a:p>
                      <a:pPr algn="ctr"/>
                      <a:r>
                        <a:rPr kumimoji="1" lang="ja-JP" altLang="en-US" sz="1200"/>
                        <a:t>大項目</a:t>
                      </a:r>
                      <a:endParaRPr kumimoji="1" lang="ja-JP" altLang="en-US" sz="1200">
                        <a:solidFill>
                          <a:schemeClr val="tx1"/>
                        </a:solidFill>
                      </a:endParaRPr>
                    </a:p>
                  </a:txBody>
                  <a:tcPr>
                    <a:solidFill>
                      <a:schemeClr val="bg2"/>
                    </a:solidFill>
                  </a:tcPr>
                </a:tc>
                <a:tc>
                  <a:txBody>
                    <a:bodyPr/>
                    <a:lstStyle/>
                    <a:p>
                      <a:pPr algn="ctr"/>
                      <a:r>
                        <a:rPr kumimoji="1" lang="ja-JP" altLang="en-US" sz="1200" dirty="0"/>
                        <a:t>中項目</a:t>
                      </a:r>
                      <a:endParaRPr kumimoji="1" lang="ja-JP" altLang="en-US" sz="1200" dirty="0">
                        <a:solidFill>
                          <a:schemeClr val="tx1"/>
                        </a:solidFill>
                      </a:endParaRPr>
                    </a:p>
                  </a:txBody>
                  <a:tcPr>
                    <a:solidFill>
                      <a:schemeClr val="bg2"/>
                    </a:solidFill>
                  </a:tcPr>
                </a:tc>
                <a:tc>
                  <a:txBody>
                    <a:bodyPr/>
                    <a:lstStyle/>
                    <a:p>
                      <a:pPr algn="ctr"/>
                      <a:r>
                        <a:rPr kumimoji="1" lang="ja-JP" altLang="en-US" sz="1200"/>
                        <a:t>ＸＸＸＸ</a:t>
                      </a:r>
                      <a:endParaRPr kumimoji="1" lang="ja-JP" altLang="en-US" sz="1200">
                        <a:solidFill>
                          <a:schemeClr val="tx1"/>
                        </a:solidFill>
                      </a:endParaRP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a:t>ＸＸＸＸ</a:t>
                      </a:r>
                      <a:endParaRPr kumimoji="1" lang="ja-JP" altLang="en-US" sz="1200">
                        <a:solidFill>
                          <a:schemeClr val="tx1"/>
                        </a:solidFill>
                      </a:endParaRP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a:t>ＸＸＸＸ</a:t>
                      </a:r>
                      <a:endParaRPr kumimoji="1" lang="ja-JP" altLang="en-US" sz="1200">
                        <a:solidFill>
                          <a:schemeClr val="tx1"/>
                        </a:solidFill>
                      </a:endParaRP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a:t>ＸＸＸＸ</a:t>
                      </a:r>
                      <a:endParaRPr kumimoji="1" lang="ja-JP" altLang="en-US" sz="1200">
                        <a:solidFill>
                          <a:schemeClr val="tx1"/>
                        </a:solidFill>
                      </a:endParaRPr>
                    </a:p>
                  </a:txBody>
                  <a:tcPr>
                    <a:solidFill>
                      <a:schemeClr val="bg2"/>
                    </a:solidFill>
                  </a:tcPr>
                </a:tc>
                <a:tc vMerge="1">
                  <a:txBody>
                    <a:bodyPr/>
                    <a:lstStyle/>
                    <a:p>
                      <a:endParaRPr kumimoji="1" lang="ja-JP" altLang="en-US" sz="1200"/>
                    </a:p>
                  </a:txBody>
                  <a:tcPr/>
                </a:tc>
                <a:extLst>
                  <a:ext uri="{0D108BD9-81ED-4DB2-BD59-A6C34878D82A}">
                    <a16:rowId xmlns:a16="http://schemas.microsoft.com/office/drawing/2014/main" val="961728834"/>
                  </a:ext>
                </a:extLst>
              </a:tr>
              <a:tr h="339310">
                <a:tc gridSpan="2">
                  <a:txBody>
                    <a:bodyPr/>
                    <a:lstStyle/>
                    <a:p>
                      <a:r>
                        <a:rPr kumimoji="1" lang="en-US" altLang="ja-JP" sz="1200" dirty="0"/>
                        <a:t>(1)</a:t>
                      </a:r>
                      <a:r>
                        <a:rPr kumimoji="1" lang="ja-JP" altLang="en-US" sz="1200" dirty="0">
                          <a:solidFill>
                            <a:srgbClr val="FF0000"/>
                          </a:solidFill>
                        </a:rPr>
                        <a:t>記念誌</a:t>
                      </a:r>
                      <a:r>
                        <a:rPr kumimoji="1" lang="ja-JP" altLang="en-US" sz="1200" dirty="0"/>
                        <a:t>制作にかかるもの</a:t>
                      </a:r>
                      <a:endParaRPr kumimoji="1" lang="en-US" altLang="ja-JP" sz="1200" dirty="0"/>
                    </a:p>
                  </a:txBody>
                  <a:tcPr/>
                </a:tc>
                <a:tc hMerge="1">
                  <a:txBody>
                    <a:bodyPr/>
                    <a:lstStyle/>
                    <a:p>
                      <a:endParaRPr kumimoji="1" lang="ja-JP" altLang="en-US"/>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extLst>
                  <a:ext uri="{0D108BD9-81ED-4DB2-BD59-A6C34878D82A}">
                    <a16:rowId xmlns:a16="http://schemas.microsoft.com/office/drawing/2014/main" val="3450027379"/>
                  </a:ext>
                </a:extLst>
              </a:tr>
              <a:tr h="339310">
                <a:tc>
                  <a:txBody>
                    <a:bodyPr/>
                    <a:lstStyle/>
                    <a:p>
                      <a:endParaRPr kumimoji="1" lang="ja-JP" altLang="en-US" sz="1200"/>
                    </a:p>
                  </a:txBody>
                  <a:tcPr/>
                </a:tc>
                <a:tc>
                  <a:txBody>
                    <a:bodyPr/>
                    <a:lstStyle/>
                    <a:p>
                      <a:r>
                        <a:rPr kumimoji="1" lang="en-US" altLang="ja-JP" sz="1200"/>
                        <a:t>1)</a:t>
                      </a:r>
                      <a:r>
                        <a:rPr kumimoji="1" lang="ja-JP" altLang="en-US" sz="1200"/>
                        <a:t>実施計画</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extLst>
                  <a:ext uri="{0D108BD9-81ED-4DB2-BD59-A6C34878D82A}">
                    <a16:rowId xmlns:a16="http://schemas.microsoft.com/office/drawing/2014/main" val="2201603651"/>
                  </a:ext>
                </a:extLst>
              </a:tr>
              <a:tr h="339310">
                <a:tc>
                  <a:txBody>
                    <a:bodyPr/>
                    <a:lstStyle/>
                    <a:p>
                      <a:endParaRPr kumimoji="1" lang="ja-JP" altLang="en-US" sz="1200"/>
                    </a:p>
                  </a:txBody>
                  <a:tcPr/>
                </a:tc>
                <a:tc>
                  <a:txBody>
                    <a:bodyPr/>
                    <a:lstStyle/>
                    <a:p>
                      <a:r>
                        <a:rPr kumimoji="1" lang="en-US" altLang="ja-JP" sz="1200" dirty="0"/>
                        <a:t>2)</a:t>
                      </a:r>
                      <a:r>
                        <a:rPr kumimoji="1" lang="ja-JP" altLang="en-US" sz="1200" dirty="0"/>
                        <a:t>制作業務</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extLst>
                  <a:ext uri="{0D108BD9-81ED-4DB2-BD59-A6C34878D82A}">
                    <a16:rowId xmlns:a16="http://schemas.microsoft.com/office/drawing/2014/main" val="473274041"/>
                  </a:ext>
                </a:extLst>
              </a:tr>
              <a:tr h="339310">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extLst>
                  <a:ext uri="{0D108BD9-81ED-4DB2-BD59-A6C34878D82A}">
                    <a16:rowId xmlns:a16="http://schemas.microsoft.com/office/drawing/2014/main" val="2005789115"/>
                  </a:ext>
                </a:extLst>
              </a:tr>
              <a:tr h="2560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(2)</a:t>
                      </a:r>
                      <a:r>
                        <a:rPr kumimoji="1" lang="ja-JP" altLang="en-US" sz="1200" dirty="0">
                          <a:solidFill>
                            <a:srgbClr val="FF0000"/>
                          </a:solidFill>
                        </a:rPr>
                        <a:t>資料集</a:t>
                      </a:r>
                      <a:r>
                        <a:rPr kumimoji="1" lang="ja-JP" altLang="en-US" sz="1200" dirty="0"/>
                        <a:t>制作にかかるもの</a:t>
                      </a:r>
                    </a:p>
                  </a:txBody>
                  <a:tcPr/>
                </a:tc>
                <a:tc hMerge="1">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extLst>
                  <a:ext uri="{0D108BD9-81ED-4DB2-BD59-A6C34878D82A}">
                    <a16:rowId xmlns:a16="http://schemas.microsoft.com/office/drawing/2014/main" val="3113524418"/>
                  </a:ext>
                </a:extLst>
              </a:tr>
              <a:tr h="339310">
                <a:tc>
                  <a:txBody>
                    <a:bodyPr/>
                    <a:lstStyle/>
                    <a:p>
                      <a:endParaRPr kumimoji="1" lang="ja-JP" altLang="en-US" sz="1200"/>
                    </a:p>
                  </a:txBody>
                  <a:tcPr/>
                </a:tc>
                <a:tc>
                  <a:txBody>
                    <a:bodyPr/>
                    <a:lstStyle/>
                    <a:p>
                      <a:r>
                        <a:rPr kumimoji="1" lang="en-US" altLang="ja-JP" sz="1200"/>
                        <a:t>1)</a:t>
                      </a:r>
                      <a:r>
                        <a:rPr kumimoji="1" lang="ja-JP" altLang="en-US" sz="1200"/>
                        <a:t>実施計画</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extLst>
                  <a:ext uri="{0D108BD9-81ED-4DB2-BD59-A6C34878D82A}">
                    <a16:rowId xmlns:a16="http://schemas.microsoft.com/office/drawing/2014/main" val="1052457541"/>
                  </a:ext>
                </a:extLst>
              </a:tr>
              <a:tr h="339310">
                <a:tc>
                  <a:txBody>
                    <a:bodyPr/>
                    <a:lstStyle/>
                    <a:p>
                      <a:endParaRPr kumimoji="1" lang="ja-JP" altLang="en-US" sz="1200"/>
                    </a:p>
                  </a:txBody>
                  <a:tcPr/>
                </a:tc>
                <a:tc>
                  <a:txBody>
                    <a:bodyPr/>
                    <a:lstStyle/>
                    <a:p>
                      <a:r>
                        <a:rPr kumimoji="1" lang="en-US" altLang="ja-JP" sz="1200" dirty="0"/>
                        <a:t>2)</a:t>
                      </a:r>
                      <a:r>
                        <a:rPr kumimoji="1" lang="ja-JP" altLang="en-US" sz="1200" dirty="0"/>
                        <a:t>制作業務</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a:t>
                      </a:r>
                    </a:p>
                  </a:txBody>
                  <a:tcPr/>
                </a:tc>
                <a:extLst>
                  <a:ext uri="{0D108BD9-81ED-4DB2-BD59-A6C34878D82A}">
                    <a16:rowId xmlns:a16="http://schemas.microsoft.com/office/drawing/2014/main" val="21133256"/>
                  </a:ext>
                </a:extLst>
              </a:tr>
              <a:tr h="339310">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extLst>
                  <a:ext uri="{0D108BD9-81ED-4DB2-BD59-A6C34878D82A}">
                    <a16:rowId xmlns:a16="http://schemas.microsoft.com/office/drawing/2014/main" val="3266355452"/>
                  </a:ext>
                </a:extLst>
              </a:tr>
              <a:tr h="339310">
                <a:tc gridSpan="2">
                  <a:txBody>
                    <a:bodyPr/>
                    <a:lstStyle/>
                    <a:p>
                      <a:r>
                        <a:rPr kumimoji="1" lang="ja-JP" altLang="en-US" sz="1200"/>
                        <a:t>合計（工数）</a:t>
                      </a:r>
                    </a:p>
                  </a:txBody>
                  <a:tcPr/>
                </a:tc>
                <a:tc hMerge="1">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a:p>
                  </a:txBody>
                  <a:tcPr/>
                </a:tc>
                <a:tc>
                  <a:txBody>
                    <a:bodyPr/>
                    <a:lstStyle/>
                    <a:p>
                      <a:endParaRPr kumimoji="1" lang="ja-JP" altLang="en-US" sz="1200" dirty="0"/>
                    </a:p>
                  </a:txBody>
                  <a:tcPr/>
                </a:tc>
                <a:extLst>
                  <a:ext uri="{0D108BD9-81ED-4DB2-BD59-A6C34878D82A}">
                    <a16:rowId xmlns:a16="http://schemas.microsoft.com/office/drawing/2014/main" val="2318168404"/>
                  </a:ext>
                </a:extLst>
              </a:tr>
            </a:tbl>
          </a:graphicData>
        </a:graphic>
      </p:graphicFrame>
      <p:sp>
        <p:nvSpPr>
          <p:cNvPr id="7" name="スライド番号プレースホルダー 1">
            <a:extLst>
              <a:ext uri="{FF2B5EF4-FFF2-40B4-BE49-F238E27FC236}">
                <a16:creationId xmlns:a16="http://schemas.microsoft.com/office/drawing/2014/main" id="{60487F26-FA74-9BDD-D502-FD84C7A27C71}"/>
              </a:ext>
            </a:extLst>
          </p:cNvPr>
          <p:cNvSpPr>
            <a:spLocks noGrp="1"/>
          </p:cNvSpPr>
          <p:nvPr>
            <p:ph type="sldNum" sz="quarter" idx="12"/>
          </p:nvPr>
        </p:nvSpPr>
        <p:spPr>
          <a:xfrm>
            <a:off x="9346498" y="6422517"/>
            <a:ext cx="2743200" cy="365125"/>
          </a:xfrm>
        </p:spPr>
        <p:txBody>
          <a:bodyPr/>
          <a:lstStyle/>
          <a:p>
            <a:fld id="{838FEB2E-7592-4E7F-85D1-3E5544A215CD}" type="slidenum">
              <a:rPr kumimoji="1" lang="ja-JP" altLang="en-US" sz="1600" b="1" smtClean="0"/>
              <a:t>7</a:t>
            </a:fld>
            <a:endParaRPr kumimoji="1" lang="ja-JP" altLang="en-US" sz="1600" b="1"/>
          </a:p>
        </p:txBody>
      </p:sp>
    </p:spTree>
    <p:extLst>
      <p:ext uri="{BB962C8B-B14F-4D97-AF65-F5344CB8AC3E}">
        <p14:creationId xmlns:p14="http://schemas.microsoft.com/office/powerpoint/2010/main" val="358306323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0C413AAF38AE242B748FD1AFBC07E82" ma:contentTypeVersion="16" ma:contentTypeDescription="新しいドキュメントを作成します。" ma:contentTypeScope="" ma:versionID="1209ad9295a2b3f5e441332d970da757">
  <xsd:schema xmlns:xsd="http://www.w3.org/2001/XMLSchema" xmlns:xs="http://www.w3.org/2001/XMLSchema" xmlns:p="http://schemas.microsoft.com/office/2006/metadata/properties" xmlns:ns2="55d2ebed-7b65-4ff1-801b-ff3b5b227f23" xmlns:ns3="53a0d16e-61ea-4b12-9050-db7af314fa17" targetNamespace="http://schemas.microsoft.com/office/2006/metadata/properties" ma:root="true" ma:fieldsID="ab0d2f9d7222aa6b4bb6e44a90a754fa" ns2:_="" ns3:_="">
    <xsd:import namespace="55d2ebed-7b65-4ff1-801b-ff3b5b227f23"/>
    <xsd:import namespace="53a0d16e-61ea-4b12-9050-db7af314fa1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d2ebed-7b65-4ff1-801b-ff3b5b227f23"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5c001b41-cc8c-46f7-bb79-4ce524f80814}" ma:internalName="TaxCatchAll" ma:showField="CatchAllData" ma:web="55d2ebed-7b65-4ff1-801b-ff3b5b227f2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a0d16e-61ea-4b12-9050-db7af314fa1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b78e8fe5-8736-4d74-8610-28b7c89aeb02"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55d2ebed-7b65-4ff1-801b-ff3b5b227f23">
      <UserInfo>
        <DisplayName/>
        <AccountId xsi:nil="true"/>
        <AccountType/>
      </UserInfo>
    </SharedWithUsers>
    <lcf76f155ced4ddcb4097134ff3c332f xmlns="53a0d16e-61ea-4b12-9050-db7af314fa17">
      <Terms xmlns="http://schemas.microsoft.com/office/infopath/2007/PartnerControls"/>
    </lcf76f155ced4ddcb4097134ff3c332f>
    <TaxCatchAll xmlns="55d2ebed-7b65-4ff1-801b-ff3b5b227f23" xsi:nil="true"/>
  </documentManagement>
</p:properties>
</file>

<file path=customXml/itemProps1.xml><?xml version="1.0" encoding="utf-8"?>
<ds:datastoreItem xmlns:ds="http://schemas.openxmlformats.org/officeDocument/2006/customXml" ds:itemID="{3C56AF4C-8080-403F-8CEA-CB4FE0474556}"/>
</file>

<file path=customXml/itemProps2.xml><?xml version="1.0" encoding="utf-8"?>
<ds:datastoreItem xmlns:ds="http://schemas.openxmlformats.org/officeDocument/2006/customXml" ds:itemID="{D03A687F-429D-4100-AC2E-7F9138D4855C}"/>
</file>

<file path=customXml/itemProps3.xml><?xml version="1.0" encoding="utf-8"?>
<ds:datastoreItem xmlns:ds="http://schemas.openxmlformats.org/officeDocument/2006/customXml" ds:itemID="{960D7553-5D96-4DA6-BB87-B6C6D4A767CD}"/>
</file>

<file path=docMetadata/LabelInfo.xml><?xml version="1.0" encoding="utf-8"?>
<clbl:labelList xmlns:clbl="http://schemas.microsoft.com/office/2020/mipLabelMetadata">
  <clbl:label id="{adaa5536-69ce-47c5-88d6-91fc04df5cea}" enabled="0" method="" siteId="{adaa5536-69ce-47c5-88d6-91fc04df5cea}" removed="1"/>
</clbl:labelList>
</file>

<file path=docProps/app.xml><?xml version="1.0" encoding="utf-8"?>
<Properties xmlns="http://schemas.openxmlformats.org/officeDocument/2006/extended-properties" xmlns:vt="http://schemas.openxmlformats.org/officeDocument/2006/docPropsVTypes">
  <Words>1095</Words>
  <PresentationFormat>ワイド画面</PresentationFormat>
  <Paragraphs>131</Paragraphs>
  <Slides>7</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7</vt:i4>
      </vt:variant>
    </vt:vector>
  </HeadingPairs>
  <TitlesOfParts>
    <vt:vector size="11"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Order">
    <vt:r8>197395400</vt:r8>
  </property>
  <property fmtid="{D5CDD505-2E9C-101B-9397-08002B2CF9AE}" pid="3" name="MediaServiceImageTags">
    <vt:lpwstr/>
  </property>
  <property fmtid="{D5CDD505-2E9C-101B-9397-08002B2CF9AE}" pid="4" name="xd_ProgID">
    <vt:lpwstr/>
  </property>
  <property fmtid="{D5CDD505-2E9C-101B-9397-08002B2CF9AE}" pid="5" name="ContentTypeId">
    <vt:lpwstr>0x010100B0C413AAF38AE242B748FD1AFBC07E82</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bool>false</vt:bool>
  </property>
</Properties>
</file>